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4"/>
  </p:notesMasterIdLst>
  <p:sldIdLst>
    <p:sldId id="278" r:id="rId2"/>
    <p:sldId id="490" r:id="rId3"/>
    <p:sldId id="619" r:id="rId4"/>
    <p:sldId id="491" r:id="rId5"/>
    <p:sldId id="258" r:id="rId6"/>
    <p:sldId id="605" r:id="rId7"/>
    <p:sldId id="604" r:id="rId8"/>
    <p:sldId id="495" r:id="rId9"/>
    <p:sldId id="538" r:id="rId10"/>
    <p:sldId id="541" r:id="rId11"/>
    <p:sldId id="534" r:id="rId12"/>
    <p:sldId id="535" r:id="rId13"/>
    <p:sldId id="536" r:id="rId14"/>
    <p:sldId id="537" r:id="rId15"/>
    <p:sldId id="602" r:id="rId16"/>
    <p:sldId id="540" r:id="rId17"/>
    <p:sldId id="496" r:id="rId18"/>
    <p:sldId id="539" r:id="rId19"/>
    <p:sldId id="609" r:id="rId20"/>
    <p:sldId id="542" r:id="rId21"/>
    <p:sldId id="606" r:id="rId22"/>
    <p:sldId id="607" r:id="rId23"/>
    <p:sldId id="608" r:id="rId24"/>
    <p:sldId id="543" r:id="rId25"/>
    <p:sldId id="544" r:id="rId26"/>
    <p:sldId id="499" r:id="rId27"/>
    <p:sldId id="498" r:id="rId28"/>
    <p:sldId id="546" r:id="rId29"/>
    <p:sldId id="617" r:id="rId30"/>
    <p:sldId id="545" r:id="rId31"/>
    <p:sldId id="618" r:id="rId32"/>
    <p:sldId id="500" r:id="rId33"/>
    <p:sldId id="551" r:id="rId34"/>
    <p:sldId id="552" r:id="rId35"/>
    <p:sldId id="553" r:id="rId36"/>
    <p:sldId id="503" r:id="rId37"/>
    <p:sldId id="554" r:id="rId38"/>
    <p:sldId id="556" r:id="rId39"/>
    <p:sldId id="557" r:id="rId40"/>
    <p:sldId id="555" r:id="rId41"/>
    <p:sldId id="502" r:id="rId42"/>
    <p:sldId id="558" r:id="rId43"/>
    <p:sldId id="559" r:id="rId44"/>
    <p:sldId id="610" r:id="rId45"/>
    <p:sldId id="611" r:id="rId46"/>
    <p:sldId id="612" r:id="rId47"/>
    <p:sldId id="561" r:id="rId48"/>
    <p:sldId id="562" r:id="rId49"/>
    <p:sldId id="563" r:id="rId50"/>
    <p:sldId id="564" r:id="rId51"/>
    <p:sldId id="501" r:id="rId52"/>
    <p:sldId id="565" r:id="rId53"/>
    <p:sldId id="566" r:id="rId54"/>
    <p:sldId id="620" r:id="rId55"/>
    <p:sldId id="567" r:id="rId56"/>
    <p:sldId id="568" r:id="rId57"/>
    <p:sldId id="569" r:id="rId58"/>
    <p:sldId id="570" r:id="rId59"/>
    <p:sldId id="571" r:id="rId60"/>
    <p:sldId id="504" r:id="rId61"/>
    <p:sldId id="505" r:id="rId62"/>
    <p:sldId id="506" r:id="rId63"/>
    <p:sldId id="573" r:id="rId64"/>
    <p:sldId id="572" r:id="rId65"/>
    <p:sldId id="574" r:id="rId66"/>
    <p:sldId id="575" r:id="rId67"/>
    <p:sldId id="576" r:id="rId68"/>
    <p:sldId id="577" r:id="rId69"/>
    <p:sldId id="507" r:id="rId70"/>
    <p:sldId id="508" r:id="rId71"/>
    <p:sldId id="509" r:id="rId72"/>
    <p:sldId id="510" r:id="rId73"/>
    <p:sldId id="578" r:id="rId74"/>
    <p:sldId id="579" r:id="rId75"/>
    <p:sldId id="580" r:id="rId76"/>
    <p:sldId id="581" r:id="rId77"/>
    <p:sldId id="512" r:id="rId78"/>
    <p:sldId id="582" r:id="rId79"/>
    <p:sldId id="583" r:id="rId80"/>
    <p:sldId id="511" r:id="rId81"/>
    <p:sldId id="621" r:id="rId82"/>
    <p:sldId id="584" r:id="rId83"/>
    <p:sldId id="585" r:id="rId84"/>
    <p:sldId id="613" r:id="rId85"/>
    <p:sldId id="614" r:id="rId86"/>
    <p:sldId id="513" r:id="rId87"/>
    <p:sldId id="514" r:id="rId88"/>
    <p:sldId id="515" r:id="rId89"/>
    <p:sldId id="615" r:id="rId90"/>
    <p:sldId id="586" r:id="rId91"/>
    <p:sldId id="587" r:id="rId92"/>
    <p:sldId id="588" r:id="rId93"/>
    <p:sldId id="516" r:id="rId94"/>
    <p:sldId id="616" r:id="rId95"/>
    <p:sldId id="590" r:id="rId96"/>
    <p:sldId id="591" r:id="rId97"/>
    <p:sldId id="517" r:id="rId98"/>
    <p:sldId id="531" r:id="rId99"/>
    <p:sldId id="592" r:id="rId100"/>
    <p:sldId id="593" r:id="rId101"/>
    <p:sldId id="594" r:id="rId102"/>
    <p:sldId id="595" r:id="rId103"/>
    <p:sldId id="532" r:id="rId104"/>
    <p:sldId id="596" r:id="rId105"/>
    <p:sldId id="597" r:id="rId106"/>
    <p:sldId id="598" r:id="rId107"/>
    <p:sldId id="601" r:id="rId108"/>
    <p:sldId id="603" r:id="rId109"/>
    <p:sldId id="489" r:id="rId110"/>
    <p:sldId id="267" r:id="rId111"/>
    <p:sldId id="275" r:id="rId112"/>
    <p:sldId id="268"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0AF5C8-00D9-4AE2-95E5-E66505DF4034}">
          <p14:sldIdLst>
            <p14:sldId id="278"/>
            <p14:sldId id="490"/>
            <p14:sldId id="619"/>
            <p14:sldId id="491"/>
            <p14:sldId id="258"/>
            <p14:sldId id="605"/>
            <p14:sldId id="604"/>
            <p14:sldId id="495"/>
            <p14:sldId id="538"/>
            <p14:sldId id="541"/>
            <p14:sldId id="534"/>
            <p14:sldId id="535"/>
            <p14:sldId id="536"/>
            <p14:sldId id="537"/>
            <p14:sldId id="602"/>
            <p14:sldId id="540"/>
            <p14:sldId id="496"/>
            <p14:sldId id="539"/>
            <p14:sldId id="609"/>
            <p14:sldId id="542"/>
            <p14:sldId id="606"/>
            <p14:sldId id="607"/>
            <p14:sldId id="608"/>
            <p14:sldId id="543"/>
            <p14:sldId id="544"/>
            <p14:sldId id="499"/>
            <p14:sldId id="498"/>
            <p14:sldId id="546"/>
            <p14:sldId id="617"/>
            <p14:sldId id="545"/>
            <p14:sldId id="618"/>
            <p14:sldId id="500"/>
            <p14:sldId id="551"/>
            <p14:sldId id="552"/>
            <p14:sldId id="553"/>
            <p14:sldId id="503"/>
            <p14:sldId id="554"/>
            <p14:sldId id="556"/>
            <p14:sldId id="557"/>
            <p14:sldId id="555"/>
            <p14:sldId id="502"/>
            <p14:sldId id="558"/>
            <p14:sldId id="559"/>
            <p14:sldId id="610"/>
            <p14:sldId id="611"/>
            <p14:sldId id="612"/>
            <p14:sldId id="561"/>
            <p14:sldId id="562"/>
            <p14:sldId id="563"/>
            <p14:sldId id="564"/>
            <p14:sldId id="501"/>
            <p14:sldId id="565"/>
            <p14:sldId id="566"/>
            <p14:sldId id="620"/>
            <p14:sldId id="567"/>
            <p14:sldId id="568"/>
            <p14:sldId id="569"/>
            <p14:sldId id="570"/>
            <p14:sldId id="571"/>
            <p14:sldId id="504"/>
            <p14:sldId id="505"/>
            <p14:sldId id="506"/>
            <p14:sldId id="573"/>
            <p14:sldId id="572"/>
            <p14:sldId id="574"/>
            <p14:sldId id="575"/>
            <p14:sldId id="576"/>
            <p14:sldId id="577"/>
            <p14:sldId id="507"/>
            <p14:sldId id="508"/>
            <p14:sldId id="509"/>
            <p14:sldId id="510"/>
            <p14:sldId id="578"/>
            <p14:sldId id="579"/>
            <p14:sldId id="580"/>
            <p14:sldId id="581"/>
            <p14:sldId id="512"/>
            <p14:sldId id="582"/>
            <p14:sldId id="583"/>
            <p14:sldId id="511"/>
            <p14:sldId id="621"/>
            <p14:sldId id="584"/>
            <p14:sldId id="585"/>
            <p14:sldId id="613"/>
            <p14:sldId id="614"/>
            <p14:sldId id="513"/>
            <p14:sldId id="514"/>
            <p14:sldId id="515"/>
            <p14:sldId id="615"/>
            <p14:sldId id="586"/>
            <p14:sldId id="587"/>
            <p14:sldId id="588"/>
            <p14:sldId id="516"/>
            <p14:sldId id="616"/>
            <p14:sldId id="590"/>
            <p14:sldId id="591"/>
            <p14:sldId id="517"/>
            <p14:sldId id="531"/>
            <p14:sldId id="592"/>
            <p14:sldId id="593"/>
            <p14:sldId id="594"/>
            <p14:sldId id="595"/>
            <p14:sldId id="532"/>
            <p14:sldId id="596"/>
            <p14:sldId id="597"/>
            <p14:sldId id="598"/>
          </p14:sldIdLst>
        </p14:section>
        <p14:section name="Wrap up" id="{BCD9F38D-60DF-4459-9684-4C9C9939E42E}">
          <p14:sldIdLst>
            <p14:sldId id="601"/>
            <p14:sldId id="603"/>
          </p14:sldIdLst>
        </p14:section>
        <p14:section name="Q &amp; A" id="{EC3F6F94-2D82-4EB0-B8B3-D1EDFDD37945}">
          <p14:sldIdLst>
            <p14:sldId id="489"/>
            <p14:sldId id="267"/>
            <p14:sldId id="275"/>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EA0"/>
    <a:srgbClr val="5A9BD5"/>
    <a:srgbClr val="70AD46"/>
    <a:srgbClr val="ED7D32"/>
    <a:srgbClr val="4ED8FF"/>
    <a:srgbClr val="D8DC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5" autoAdjust="0"/>
    <p:restoredTop sz="61488" autoAdjust="0"/>
  </p:normalViewPr>
  <p:slideViewPr>
    <p:cSldViewPr snapToGrid="0">
      <p:cViewPr varScale="1">
        <p:scale>
          <a:sx n="101" d="100"/>
          <a:sy n="101" d="100"/>
        </p:scale>
        <p:origin x="2676" y="96"/>
      </p:cViewPr>
      <p:guideLst/>
    </p:cSldViewPr>
  </p:slideViewPr>
  <p:notesTextViewPr>
    <p:cViewPr>
      <p:scale>
        <a:sx n="200" d="100"/>
        <a:sy n="200" d="100"/>
      </p:scale>
      <p:origin x="0" y="0"/>
    </p:cViewPr>
  </p:notesTextViewPr>
  <p:sorterViewPr>
    <p:cViewPr>
      <p:scale>
        <a:sx n="100" d="100"/>
        <a:sy n="100" d="100"/>
      </p:scale>
      <p:origin x="0" y="-16776"/>
    </p:cViewPr>
  </p:sorterViewPr>
  <p:notesViewPr>
    <p:cSldViewPr snapToGrid="0">
      <p:cViewPr varScale="1">
        <p:scale>
          <a:sx n="161" d="100"/>
          <a:sy n="161" d="100"/>
        </p:scale>
        <p:origin x="5124"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87070D-87AF-4443-8990-425EA27CC244}" type="datetimeFigureOut">
              <a:rPr lang="de-CH" smtClean="0"/>
              <a:t>31.03.2021</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CA07FD-5BD5-4529-84B0-48DD2C561176}" type="slidenum">
              <a:rPr lang="de-CH" smtClean="0"/>
              <a:t>‹#›</a:t>
            </a:fld>
            <a:endParaRPr lang="de-CH"/>
          </a:p>
        </p:txBody>
      </p:sp>
    </p:spTree>
    <p:extLst>
      <p:ext uri="{BB962C8B-B14F-4D97-AF65-F5344CB8AC3E}">
        <p14:creationId xmlns:p14="http://schemas.microsoft.com/office/powerpoint/2010/main" val="21322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dotnet/api/microsoft.servicebus.messaging.messagesession" TargetMode="External"/><Relationship Id="rId2" Type="http://schemas.openxmlformats.org/officeDocument/2006/relationships/slide" Target="../slides/slide98.xml"/><Relationship Id="rId1" Type="http://schemas.openxmlformats.org/officeDocument/2006/relationships/notesMaster" Target="../notesMasters/notesMaster1.xml"/><Relationship Id="rId4" Type="http://schemas.openxmlformats.org/officeDocument/2006/relationships/hyperlink" Target="https://docs.microsoft.com/en-us/dotnet/api/microsoft.servicebus.messaging.messagesession.sessionid#Microsoft_ServiceBus_Messaging_MessageSession_SessionId"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warm welcome from my side. In the past few years I have been involved in writing a lot of code on top of three generations of Azure Service Bus SDKs and have even gone so far to contribute improvements and fixes to the SDK or its third party dependencies. In this talk I’m going to focus on code samples in .NET that show how to leverage the latest incarnation of the Azure Service Bus .NET SDK with focus on messaging patterns from the basics into more advanced territory like transactions, batching and more.</a:t>
            </a:r>
          </a:p>
          <a:p>
            <a:endParaRPr lang="en-US" baseline="0" dirty="0"/>
          </a:p>
          <a:p>
            <a:r>
              <a:rPr lang="en-US" baseline="0" dirty="0"/>
              <a:t>What I won’t cover in this talk is:</a:t>
            </a:r>
          </a:p>
          <a:p>
            <a:pPr marL="171450" indent="-171450">
              <a:buFontTx/>
              <a:buChar char="-"/>
            </a:pPr>
            <a:r>
              <a:rPr lang="en-US" baseline="0" dirty="0"/>
              <a:t>Authorization and Authentication</a:t>
            </a:r>
          </a:p>
          <a:p>
            <a:pPr marL="171450" indent="-171450">
              <a:buFontTx/>
              <a:buChar char="-"/>
            </a:pPr>
            <a:r>
              <a:rPr lang="en-US" baseline="0" dirty="0"/>
              <a:t>Alternative ways to manage Azure Service Bus namespaces such as ARM, Terraform…</a:t>
            </a:r>
          </a:p>
          <a:p>
            <a:pPr marL="171450" indent="-171450">
              <a:buFontTx/>
              <a:buChar char="-"/>
            </a:pPr>
            <a:endParaRPr lang="en-US" baseline="0" dirty="0"/>
          </a:p>
          <a:p>
            <a:pPr marL="0" indent="0">
              <a:buFontTx/>
              <a:buNone/>
            </a:pPr>
            <a:r>
              <a:rPr lang="en-US" baseline="0" dirty="0"/>
              <a:t>Let’s do a brief overview over the Azure messaging and event fleet</a:t>
            </a:r>
          </a:p>
        </p:txBody>
      </p:sp>
      <p:sp>
        <p:nvSpPr>
          <p:cNvPr id="4" name="Slide Number Placeholder 3"/>
          <p:cNvSpPr>
            <a:spLocks noGrp="1"/>
          </p:cNvSpPr>
          <p:nvPr>
            <p:ph type="sldNum" sz="quarter" idx="10"/>
          </p:nvPr>
        </p:nvSpPr>
        <p:spPr/>
        <p:txBody>
          <a:bodyPr/>
          <a:lstStyle/>
          <a:p>
            <a:fld id="{9BCA07FD-5BD5-4529-84B0-48DD2C561176}" type="slidenum">
              <a:rPr lang="de-CH" smtClean="0"/>
              <a:t>1</a:t>
            </a:fld>
            <a:endParaRPr lang="de-CH"/>
          </a:p>
        </p:txBody>
      </p:sp>
    </p:spTree>
    <p:extLst>
      <p:ext uri="{BB962C8B-B14F-4D97-AF65-F5344CB8AC3E}">
        <p14:creationId xmlns:p14="http://schemas.microsoft.com/office/powerpoint/2010/main" val="126116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a:t>
            </a:fld>
            <a:endParaRPr lang="de-CH"/>
          </a:p>
        </p:txBody>
      </p:sp>
    </p:spTree>
    <p:extLst>
      <p:ext uri="{BB962C8B-B14F-4D97-AF65-F5344CB8AC3E}">
        <p14:creationId xmlns:p14="http://schemas.microsoft.com/office/powerpoint/2010/main" val="297995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code is executed we get a </a:t>
            </a:r>
            <a:r>
              <a:rPr lang="en-US" dirty="0" err="1"/>
              <a:t>MessageEntityNotFoundException</a:t>
            </a:r>
            <a:r>
              <a:rPr lang="en-US" dirty="0"/>
              <a:t>. Why is that? Well the queue doesn’t exist yet. Let’s create it</a:t>
            </a:r>
          </a:p>
        </p:txBody>
      </p:sp>
      <p:sp>
        <p:nvSpPr>
          <p:cNvPr id="4" name="Slide Number Placeholder 3"/>
          <p:cNvSpPr>
            <a:spLocks noGrp="1"/>
          </p:cNvSpPr>
          <p:nvPr>
            <p:ph type="sldNum" sz="quarter" idx="5"/>
          </p:nvPr>
        </p:nvSpPr>
        <p:spPr/>
        <p:txBody>
          <a:bodyPr/>
          <a:lstStyle/>
          <a:p>
            <a:fld id="{9BCA07FD-5BD5-4529-84B0-48DD2C561176}" type="slidenum">
              <a:rPr lang="de-CH" smtClean="0"/>
              <a:t>11</a:t>
            </a:fld>
            <a:endParaRPr lang="de-CH"/>
          </a:p>
        </p:txBody>
      </p:sp>
    </p:spTree>
    <p:extLst>
      <p:ext uri="{BB962C8B-B14F-4D97-AF65-F5344CB8AC3E}">
        <p14:creationId xmlns:p14="http://schemas.microsoft.com/office/powerpoint/2010/main" val="1598716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first step I use Right click deploy kind of approach </a:t>
            </a:r>
            <a:r>
              <a:rPr lang="en-US" dirty="0">
                <a:sym typeface="Wingdings" panose="05000000000000000000" pitchFamily="2" charset="2"/>
              </a:rPr>
              <a:t></a:t>
            </a:r>
            <a:br>
              <a:rPr lang="en-US" dirty="0">
                <a:sym typeface="Wingdings" panose="05000000000000000000" pitchFamily="2" charset="2"/>
              </a:rPr>
            </a:br>
            <a:r>
              <a:rPr lang="en-US" dirty="0" err="1">
                <a:sym typeface="Wingdings" panose="05000000000000000000" pitchFamily="2" charset="2"/>
              </a:rPr>
              <a:t>ServiceBusExplorer</a:t>
            </a:r>
            <a:r>
              <a:rPr lang="en-US" dirty="0">
                <a:sym typeface="Wingdings" panose="05000000000000000000" pitchFamily="2" charset="2"/>
              </a:rPr>
              <a:t> is an amazing OSS tool to see what’s going on</a:t>
            </a:r>
          </a:p>
          <a:p>
            <a:r>
              <a:rPr lang="en-US" dirty="0">
                <a:sym typeface="Wingdings" panose="05000000000000000000" pitchFamily="2" charset="2"/>
              </a:rPr>
              <a:t>Now let’s run the code again</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12</a:t>
            </a:fld>
            <a:endParaRPr lang="de-CH"/>
          </a:p>
        </p:txBody>
      </p:sp>
    </p:spTree>
    <p:extLst>
      <p:ext uri="{BB962C8B-B14F-4D97-AF65-F5344CB8AC3E}">
        <p14:creationId xmlns:p14="http://schemas.microsoft.com/office/powerpoint/2010/main" val="344005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Surprise it works. Who would have thought that ;)</a:t>
            </a:r>
          </a:p>
          <a:p>
            <a:r>
              <a:rPr lang="en-US" dirty="0"/>
              <a:t>Let’s check the queue again with our favorite tool</a:t>
            </a:r>
          </a:p>
        </p:txBody>
      </p:sp>
      <p:sp>
        <p:nvSpPr>
          <p:cNvPr id="4" name="Slide Number Placeholder 3"/>
          <p:cNvSpPr>
            <a:spLocks noGrp="1"/>
          </p:cNvSpPr>
          <p:nvPr>
            <p:ph type="sldNum" sz="quarter" idx="5"/>
          </p:nvPr>
        </p:nvSpPr>
        <p:spPr/>
        <p:txBody>
          <a:bodyPr/>
          <a:lstStyle/>
          <a:p>
            <a:fld id="{9BCA07FD-5BD5-4529-84B0-48DD2C561176}" type="slidenum">
              <a:rPr lang="de-CH" smtClean="0"/>
              <a:t>13</a:t>
            </a:fld>
            <a:endParaRPr lang="de-CH"/>
          </a:p>
        </p:txBody>
      </p:sp>
    </p:spTree>
    <p:extLst>
      <p:ext uri="{BB962C8B-B14F-4D97-AF65-F5344CB8AC3E}">
        <p14:creationId xmlns:p14="http://schemas.microsoft.com/office/powerpoint/2010/main" val="2199347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how the data we sent was properly set including the application properties</a:t>
            </a:r>
          </a:p>
          <a:p>
            <a:r>
              <a:rPr lang="en-US" dirty="0"/>
              <a:t>We manually created queues. What if we want to do that with code?</a:t>
            </a:r>
          </a:p>
        </p:txBody>
      </p:sp>
      <p:sp>
        <p:nvSpPr>
          <p:cNvPr id="4" name="Slide Number Placeholder 3"/>
          <p:cNvSpPr>
            <a:spLocks noGrp="1"/>
          </p:cNvSpPr>
          <p:nvPr>
            <p:ph type="sldNum" sz="quarter" idx="5"/>
          </p:nvPr>
        </p:nvSpPr>
        <p:spPr/>
        <p:txBody>
          <a:bodyPr/>
          <a:lstStyle/>
          <a:p>
            <a:fld id="{9BCA07FD-5BD5-4529-84B0-48DD2C561176}" type="slidenum">
              <a:rPr lang="de-CH" smtClean="0"/>
              <a:t>14</a:t>
            </a:fld>
            <a:endParaRPr lang="de-CH"/>
          </a:p>
        </p:txBody>
      </p:sp>
    </p:spTree>
    <p:extLst>
      <p:ext uri="{BB962C8B-B14F-4D97-AF65-F5344CB8AC3E}">
        <p14:creationId xmlns:p14="http://schemas.microsoft.com/office/powerpoint/2010/main" val="1996678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has built-in management capabilities. Let’s explore some of them</a:t>
            </a:r>
          </a:p>
        </p:txBody>
      </p:sp>
      <p:sp>
        <p:nvSpPr>
          <p:cNvPr id="4" name="Slide Number Placeholder 3"/>
          <p:cNvSpPr>
            <a:spLocks noGrp="1"/>
          </p:cNvSpPr>
          <p:nvPr>
            <p:ph type="sldNum" sz="quarter" idx="5"/>
          </p:nvPr>
        </p:nvSpPr>
        <p:spPr/>
        <p:txBody>
          <a:bodyPr/>
          <a:lstStyle/>
          <a:p>
            <a:fld id="{9BCA07FD-5BD5-4529-84B0-48DD2C561176}" type="slidenum">
              <a:rPr lang="de-CH" smtClean="0"/>
              <a:t>15</a:t>
            </a:fld>
            <a:endParaRPr lang="de-CH"/>
          </a:p>
        </p:txBody>
      </p:sp>
    </p:spTree>
    <p:extLst>
      <p:ext uri="{BB962C8B-B14F-4D97-AF65-F5344CB8AC3E}">
        <p14:creationId xmlns:p14="http://schemas.microsoft.com/office/powerpoint/2010/main" val="2102786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SerciceBusAdministrationClient</a:t>
            </a:r>
            <a:r>
              <a:rPr lang="en-US" dirty="0"/>
              <a:t> is the entry point. The connection requires manage rights in order to be able to create identities.</a:t>
            </a:r>
          </a:p>
          <a:p>
            <a:r>
              <a:rPr lang="en-US" dirty="0"/>
              <a:t>Of course you don’t need to use this approach. You can also use Azure Resource Manager, Terraform, </a:t>
            </a:r>
            <a:r>
              <a:rPr lang="en-US" dirty="0" err="1"/>
              <a:t>Pulumi</a:t>
            </a:r>
            <a:r>
              <a:rPr lang="en-US" dirty="0"/>
              <a:t> or any other tool to your liking. On top of that </a:t>
            </a:r>
            <a:r>
              <a:rPr lang="en-US" dirty="0" err="1"/>
              <a:t>NServiceBus</a:t>
            </a:r>
            <a:r>
              <a:rPr lang="en-US" dirty="0"/>
              <a:t> for example provides a command line utility that creates entities for an </a:t>
            </a:r>
            <a:r>
              <a:rPr lang="en-US" dirty="0" err="1"/>
              <a:t>NServiceBus</a:t>
            </a:r>
            <a:r>
              <a:rPr lang="en-US" dirty="0"/>
              <a:t> endpoint based on </a:t>
            </a:r>
            <a:r>
              <a:rPr lang="en-US" dirty="0" err="1"/>
              <a:t>NServiceBus</a:t>
            </a:r>
            <a:r>
              <a:rPr lang="en-US" dirty="0"/>
              <a:t> own opinionated way of interaction with Azure Service Bus</a:t>
            </a:r>
          </a:p>
          <a:p>
            <a:endParaRPr lang="en-US" dirty="0"/>
          </a:p>
          <a:p>
            <a:r>
              <a:rPr lang="en-US" dirty="0"/>
              <a:t>Once a message is sent to a queue, how do we receive it again?</a:t>
            </a:r>
          </a:p>
        </p:txBody>
      </p:sp>
      <p:sp>
        <p:nvSpPr>
          <p:cNvPr id="4" name="Slide Number Placeholder 3"/>
          <p:cNvSpPr>
            <a:spLocks noGrp="1"/>
          </p:cNvSpPr>
          <p:nvPr>
            <p:ph type="sldNum" sz="quarter" idx="5"/>
          </p:nvPr>
        </p:nvSpPr>
        <p:spPr/>
        <p:txBody>
          <a:bodyPr/>
          <a:lstStyle/>
          <a:p>
            <a:fld id="{9BCA07FD-5BD5-4529-84B0-48DD2C561176}" type="slidenum">
              <a:rPr lang="de-CH" smtClean="0"/>
              <a:t>16</a:t>
            </a:fld>
            <a:endParaRPr lang="de-CH"/>
          </a:p>
        </p:txBody>
      </p:sp>
    </p:spTree>
    <p:extLst>
      <p:ext uri="{BB962C8B-B14F-4D97-AF65-F5344CB8AC3E}">
        <p14:creationId xmlns:p14="http://schemas.microsoft.com/office/powerpoint/2010/main" val="590412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essentially two major ways of receiving messages from a queue or an entity</a:t>
            </a:r>
          </a:p>
        </p:txBody>
      </p:sp>
      <p:sp>
        <p:nvSpPr>
          <p:cNvPr id="4" name="Slide Number Placeholder 3"/>
          <p:cNvSpPr>
            <a:spLocks noGrp="1"/>
          </p:cNvSpPr>
          <p:nvPr>
            <p:ph type="sldNum" sz="quarter" idx="5"/>
          </p:nvPr>
        </p:nvSpPr>
        <p:spPr/>
        <p:txBody>
          <a:bodyPr/>
          <a:lstStyle/>
          <a:p>
            <a:fld id="{9BCA07FD-5BD5-4529-84B0-48DD2C561176}" type="slidenum">
              <a:rPr lang="de-CH" smtClean="0"/>
              <a:t>17</a:t>
            </a:fld>
            <a:endParaRPr lang="de-CH"/>
          </a:p>
        </p:txBody>
      </p:sp>
    </p:spTree>
    <p:extLst>
      <p:ext uri="{BB962C8B-B14F-4D97-AF65-F5344CB8AC3E}">
        <p14:creationId xmlns:p14="http://schemas.microsoft.com/office/powerpoint/2010/main" val="483044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send some messages again, brief recap how that looks like</a:t>
            </a:r>
          </a:p>
        </p:txBody>
      </p:sp>
      <p:sp>
        <p:nvSpPr>
          <p:cNvPr id="4" name="Slide Number Placeholder 3"/>
          <p:cNvSpPr>
            <a:spLocks noGrp="1"/>
          </p:cNvSpPr>
          <p:nvPr>
            <p:ph type="sldNum" sz="quarter" idx="5"/>
          </p:nvPr>
        </p:nvSpPr>
        <p:spPr/>
        <p:txBody>
          <a:bodyPr/>
          <a:lstStyle/>
          <a:p>
            <a:fld id="{9BCA07FD-5BD5-4529-84B0-48DD2C561176}" type="slidenum">
              <a:rPr lang="de-CH" smtClean="0"/>
              <a:t>18</a:t>
            </a:fld>
            <a:endParaRPr lang="de-CH"/>
          </a:p>
        </p:txBody>
      </p:sp>
    </p:spTree>
    <p:extLst>
      <p:ext uri="{BB962C8B-B14F-4D97-AF65-F5344CB8AC3E}">
        <p14:creationId xmlns:p14="http://schemas.microsoft.com/office/powerpoint/2010/main" val="2265800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first mode which gives us a lot of control over how we receive messages and how we handle those we manually receive messages and iterate over them. With great flexibility comes great responsibility. We have to do a lot of manual heavy lifting for things like concurrency, limiting concurrency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the service bus processor instead</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19</a:t>
            </a:fld>
            <a:endParaRPr lang="de-CH"/>
          </a:p>
        </p:txBody>
      </p:sp>
    </p:spTree>
    <p:extLst>
      <p:ext uri="{BB962C8B-B14F-4D97-AF65-F5344CB8AC3E}">
        <p14:creationId xmlns:p14="http://schemas.microsoft.com/office/powerpoint/2010/main" val="205994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Tx/>
              <a:buNone/>
            </a:pPr>
            <a:r>
              <a:rPr lang="en-US" dirty="0"/>
              <a:t>Very brief</a:t>
            </a:r>
          </a:p>
          <a:p>
            <a:pPr marL="0" lvl="0" indent="0">
              <a:buFontTx/>
              <a:buNone/>
            </a:pPr>
            <a:endParaRPr lang="en-US" dirty="0"/>
          </a:p>
          <a:p>
            <a:pPr marL="0" indent="0">
              <a:buFontTx/>
              <a:buNone/>
            </a:pPr>
            <a:r>
              <a:rPr lang="en-US" dirty="0"/>
              <a:t>Event Grid</a:t>
            </a:r>
          </a:p>
          <a:p>
            <a:pPr marL="171450" indent="-171450">
              <a:buFontTx/>
              <a:buChar char="-"/>
            </a:pPr>
            <a:r>
              <a:rPr lang="en-US" dirty="0" err="1"/>
              <a:t>Eventing</a:t>
            </a:r>
            <a:r>
              <a:rPr lang="en-US" dirty="0"/>
              <a:t> backplane that enables event-driven reactive programming</a:t>
            </a:r>
          </a:p>
          <a:p>
            <a:pPr marL="171450" indent="-171450">
              <a:buFontTx/>
              <a:buChar char="-"/>
            </a:pPr>
            <a:r>
              <a:rPr lang="en-US" dirty="0"/>
              <a:t>Event consumption of Azure and Non-azure resources</a:t>
            </a:r>
          </a:p>
          <a:p>
            <a:pPr marL="171450" indent="-171450">
              <a:buFontTx/>
              <a:buChar char="-"/>
            </a:pPr>
            <a:r>
              <a:rPr lang="en-GB" sz="1200" b="0" i="0" kern="1200" dirty="0">
                <a:solidFill>
                  <a:schemeClr val="tx1"/>
                </a:solidFill>
                <a:effectLst/>
                <a:latin typeface="+mn-lt"/>
                <a:ea typeface="+mn-ea"/>
                <a:cs typeface="+mn-cs"/>
              </a:rPr>
              <a:t>The event message has the information you need to react to changes in services and applications</a:t>
            </a:r>
          </a:p>
          <a:p>
            <a:pPr marL="171450" indent="-171450">
              <a:buFontTx/>
              <a:buChar char="-"/>
            </a:pPr>
            <a:r>
              <a:rPr lang="en-GB" sz="1200" b="0" i="0" kern="1200" dirty="0">
                <a:solidFill>
                  <a:schemeClr val="tx1"/>
                </a:solidFill>
                <a:effectLst/>
                <a:latin typeface="+mn-lt"/>
                <a:ea typeface="+mn-ea"/>
                <a:cs typeface="+mn-cs"/>
              </a:rPr>
              <a:t>Event Grid isn't a data pipeline, and doesn't deliver the actual object that was updated.</a:t>
            </a:r>
          </a:p>
          <a:p>
            <a:pPr marL="171450" indent="-171450">
              <a:buFontTx/>
              <a:buChar char="-"/>
            </a:pPr>
            <a:r>
              <a:rPr lang="en-GB" sz="1200" b="0" i="0" kern="1200" dirty="0">
                <a:solidFill>
                  <a:schemeClr val="tx1"/>
                </a:solidFill>
                <a:effectLst/>
                <a:latin typeface="+mn-lt"/>
                <a:ea typeface="+mn-ea"/>
                <a:cs typeface="+mn-cs"/>
              </a:rPr>
              <a:t>Reactive programming, events are discrete facts</a:t>
            </a:r>
          </a:p>
          <a:p>
            <a:pPr marL="0" lvl="0" indent="0">
              <a:buFontTx/>
              <a:buNone/>
            </a:pPr>
            <a:endParaRPr lang="en-US" dirty="0"/>
          </a:p>
          <a:p>
            <a:pPr marL="0" indent="0">
              <a:buFontTx/>
              <a:buNone/>
            </a:pPr>
            <a:r>
              <a:rPr lang="en-GB" sz="1200" b="0" i="0" kern="1200" dirty="0">
                <a:solidFill>
                  <a:schemeClr val="tx1"/>
                </a:solidFill>
                <a:effectLst/>
                <a:latin typeface="+mn-lt"/>
                <a:ea typeface="+mn-ea"/>
                <a:cs typeface="+mn-cs"/>
              </a:rPr>
              <a:t>Event Hubs</a:t>
            </a:r>
          </a:p>
          <a:p>
            <a:pPr marL="171450" indent="-171450">
              <a:buFontTx/>
              <a:buChar char="-"/>
            </a:pPr>
            <a:r>
              <a:rPr lang="en-GB" sz="1200" b="0" i="0" kern="1200" dirty="0">
                <a:solidFill>
                  <a:schemeClr val="tx1"/>
                </a:solidFill>
                <a:effectLst/>
                <a:latin typeface="+mn-lt"/>
                <a:ea typeface="+mn-ea"/>
                <a:cs typeface="+mn-cs"/>
              </a:rPr>
              <a:t>Azure Event Hubs is a big data pipeline</a:t>
            </a:r>
          </a:p>
          <a:p>
            <a:pPr marL="171450" indent="-171450">
              <a:buFontTx/>
              <a:buChar char="-"/>
            </a:pPr>
            <a:r>
              <a:rPr lang="en-GB" sz="1200" b="0" i="0" kern="1200" dirty="0">
                <a:solidFill>
                  <a:schemeClr val="tx1"/>
                </a:solidFill>
                <a:effectLst/>
                <a:latin typeface="+mn-lt"/>
                <a:ea typeface="+mn-ea"/>
                <a:cs typeface="+mn-cs"/>
              </a:rPr>
              <a:t>For telemetry and event stream data (capture, retain and replay)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Low latency, capable of receiving and processing millions of events per second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Events are streamed in order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dirty="0">
              <a:solidFill>
                <a:schemeClr val="tx1"/>
              </a:solidFill>
              <a:effectLst/>
              <a:latin typeface="+mn-lt"/>
              <a:ea typeface="+mn-ea"/>
              <a:cs typeface="+mn-cs"/>
            </a:endParaRPr>
          </a:p>
          <a:p>
            <a:r>
              <a:rPr lang="en-US" dirty="0"/>
              <a:t>Azure Storage Queues</a:t>
            </a:r>
          </a:p>
          <a:p>
            <a:pPr marL="171450" indent="-171450">
              <a:buFontTx/>
              <a:buChar char="-"/>
            </a:pPr>
            <a:r>
              <a:rPr lang="en-US" dirty="0"/>
              <a:t>Introduced first, backed by Azure Storage</a:t>
            </a:r>
          </a:p>
          <a:p>
            <a:pPr marL="171450" indent="-171450">
              <a:buFontTx/>
              <a:buChar char="-"/>
            </a:pPr>
            <a:r>
              <a:rPr lang="en-US" dirty="0"/>
              <a:t>Allows to store large volumes of messages</a:t>
            </a:r>
          </a:p>
          <a:p>
            <a:pPr marL="171450" indent="-171450">
              <a:buFontTx/>
              <a:buChar char="-"/>
            </a:pPr>
            <a:r>
              <a:rPr lang="en-US" dirty="0"/>
              <a:t>Lightweight messages, simple durable task queues</a:t>
            </a:r>
          </a:p>
          <a:p>
            <a:pPr marL="171450" indent="-171450">
              <a:buFontTx/>
              <a:buChar char="-"/>
            </a:pPr>
            <a:r>
              <a:rPr lang="en-US" dirty="0"/>
              <a:t>64 KB messages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dirty="0">
              <a:solidFill>
                <a:schemeClr val="tx1"/>
              </a:solidFill>
              <a:effectLst/>
              <a:latin typeface="+mn-lt"/>
              <a:ea typeface="+mn-ea"/>
              <a:cs typeface="+mn-cs"/>
            </a:endParaRPr>
          </a:p>
          <a:p>
            <a:pPr marL="0" indent="0">
              <a:buFontTx/>
              <a:buNone/>
            </a:pPr>
            <a:r>
              <a:rPr lang="en-US" dirty="0"/>
              <a:t>Azure Service Bus</a:t>
            </a:r>
          </a:p>
          <a:p>
            <a:pPr marL="171450" indent="-171450">
              <a:buFontTx/>
              <a:buChar char="-"/>
            </a:pPr>
            <a:r>
              <a:rPr lang="en-US" dirty="0"/>
              <a:t>Traditional enterprise applications that require rich messaging semantics</a:t>
            </a:r>
          </a:p>
          <a:p>
            <a:pPr marL="171450" indent="-171450">
              <a:buFontTx/>
              <a:buChar char="-"/>
            </a:pPr>
            <a:r>
              <a:rPr lang="en-US" dirty="0"/>
              <a:t>Reliable state transition management for business processes</a:t>
            </a:r>
          </a:p>
          <a:p>
            <a:pPr marL="171450" indent="-171450">
              <a:buFontTx/>
              <a:buChar char="-"/>
            </a:pPr>
            <a:r>
              <a:rPr lang="en-US" dirty="0"/>
              <a:t>Enables hybrid cloud solutions</a:t>
            </a:r>
          </a:p>
          <a:p>
            <a:pPr marL="171450" indent="-171450">
              <a:buFontTx/>
              <a:buChar char="-"/>
            </a:pPr>
            <a:r>
              <a:rPr lang="en-US" dirty="0"/>
              <a:t>Receive messages without polling</a:t>
            </a:r>
          </a:p>
          <a:p>
            <a:pPr marL="171450" indent="-171450">
              <a:buFontTx/>
              <a:buChar char="-"/>
            </a:pPr>
            <a:r>
              <a:rPr lang="en-US" dirty="0"/>
              <a:t>Richer application semantics like</a:t>
            </a:r>
          </a:p>
          <a:p>
            <a:pPr marL="628650" lvl="1" indent="-171450">
              <a:buFontTx/>
              <a:buChar char="-"/>
            </a:pPr>
            <a:r>
              <a:rPr lang="en-US" dirty="0"/>
              <a:t>FIFO</a:t>
            </a:r>
          </a:p>
          <a:p>
            <a:pPr marL="628650" lvl="1" indent="-171450">
              <a:buFontTx/>
              <a:buChar char="-"/>
            </a:pPr>
            <a:r>
              <a:rPr lang="en-US" dirty="0"/>
              <a:t>Deduplication</a:t>
            </a:r>
          </a:p>
          <a:p>
            <a:pPr marL="628650" lvl="1" indent="-171450">
              <a:buFontTx/>
              <a:buChar char="-"/>
            </a:pPr>
            <a:r>
              <a:rPr lang="en-US" dirty="0"/>
              <a:t>Transactional behavior and atomicity</a:t>
            </a:r>
          </a:p>
          <a:p>
            <a:pPr marL="171450" lvl="0" indent="-171450">
              <a:buFontTx/>
              <a:buChar char="-"/>
            </a:pPr>
            <a:r>
              <a:rPr lang="en-US" dirty="0"/>
              <a:t>Compliance with AMQP</a:t>
            </a:r>
          </a:p>
          <a:p>
            <a:pPr marL="171450" lvl="0" indent="-171450">
              <a:buFontTx/>
              <a:buChar char="-"/>
            </a:pPr>
            <a:r>
              <a:rPr lang="en-US" dirty="0"/>
              <a:t>Richer semantics like queues, topics and subscriptions, batching on send</a:t>
            </a:r>
          </a:p>
          <a:p>
            <a:pPr marL="171450" lvl="0" indent="-171450">
              <a:buFontTx/>
              <a:buChar char="-"/>
            </a:pPr>
            <a:r>
              <a:rPr lang="en-GB" sz="1200" b="0" i="0" kern="1200" dirty="0">
                <a:solidFill>
                  <a:schemeClr val="tx1"/>
                </a:solidFill>
                <a:effectLst/>
                <a:latin typeface="+mn-lt"/>
                <a:ea typeface="+mn-ea"/>
                <a:cs typeface="+mn-cs"/>
              </a:rPr>
              <a:t>communication backbone for many sophisticated cloud solutions</a:t>
            </a:r>
          </a:p>
          <a:p>
            <a:pPr marL="0" lvl="0" indent="0">
              <a:buFontTx/>
              <a:buNone/>
            </a:pPr>
            <a:endParaRPr lang="en-GB" sz="1200" b="0" i="0" kern="1200" dirty="0">
              <a:solidFill>
                <a:schemeClr val="tx1"/>
              </a:solidFill>
              <a:effectLst/>
              <a:latin typeface="+mn-lt"/>
              <a:ea typeface="+mn-ea"/>
              <a:cs typeface="+mn-cs"/>
            </a:endParaRPr>
          </a:p>
          <a:p>
            <a:pPr marL="0" lvl="0" indent="0">
              <a:buFontTx/>
              <a:buNone/>
            </a:pPr>
            <a:r>
              <a:rPr lang="en-GB" sz="1200" b="0" i="0" kern="1200" dirty="0">
                <a:solidFill>
                  <a:schemeClr val="tx1"/>
                </a:solidFill>
                <a:effectLst/>
                <a:latin typeface="+mn-lt"/>
                <a:ea typeface="+mn-ea"/>
                <a:cs typeface="+mn-cs"/>
              </a:rPr>
              <a:t>Story of bike mechanic today muttering about my bringing my </a:t>
            </a:r>
            <a:r>
              <a:rPr lang="en-GB" sz="1200" b="0" i="0" kern="1200" dirty="0" err="1">
                <a:solidFill>
                  <a:schemeClr val="tx1"/>
                </a:solidFill>
                <a:effectLst/>
                <a:latin typeface="+mn-lt"/>
                <a:ea typeface="+mn-ea"/>
                <a:cs typeface="+mn-cs"/>
              </a:rPr>
              <a:t>bycicle</a:t>
            </a:r>
            <a:r>
              <a:rPr lang="en-GB" sz="1200" b="0" i="0" kern="1200" dirty="0">
                <a:solidFill>
                  <a:schemeClr val="tx1"/>
                </a:solidFill>
                <a:effectLst/>
                <a:latin typeface="+mn-lt"/>
                <a:ea typeface="+mn-ea"/>
                <a:cs typeface="+mn-cs"/>
              </a:rPr>
              <a:t> for service</a:t>
            </a:r>
          </a:p>
          <a:p>
            <a:pPr marL="0" lvl="0" indent="0">
              <a:buFontTx/>
              <a:buNone/>
            </a:pPr>
            <a:r>
              <a:rPr lang="en-GB" sz="1200" b="0" i="0" kern="1200" dirty="0">
                <a:solidFill>
                  <a:schemeClr val="tx1"/>
                </a:solidFill>
                <a:effectLst/>
                <a:latin typeface="+mn-lt"/>
                <a:ea typeface="+mn-ea"/>
                <a:cs typeface="+mn-cs"/>
              </a:rPr>
              <a:t>Before the load balancing improvement the success rate was 99.9995% (25 billion requests, 120K failed) 5 nines</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After the load balancing improvements in 2019 the rate is 99.99999995 % (21 billion requests, 11 failed) 9 nines!</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marL="0" lvl="0" indent="0">
              <a:buFontTx/>
              <a:buNone/>
            </a:pPr>
            <a:endParaRPr lang="en-GB" sz="1200" b="0" i="0" kern="1200" dirty="0">
              <a:solidFill>
                <a:schemeClr val="tx1"/>
              </a:solidFill>
              <a:effectLst/>
              <a:latin typeface="+mn-lt"/>
              <a:ea typeface="+mn-ea"/>
              <a:cs typeface="+mn-cs"/>
            </a:endParaRPr>
          </a:p>
          <a:p>
            <a:pPr marL="0" lvl="0" indent="0">
              <a:buFontTx/>
              <a:buNone/>
            </a:pPr>
            <a:r>
              <a:rPr lang="en-US" dirty="0"/>
              <a:t>https://twitter.com/DanRosanova/status/1135943859307995143/photo/2</a:t>
            </a:r>
          </a:p>
          <a:p>
            <a:pPr marL="0" lvl="0" indent="0">
              <a:buFontTx/>
              <a:buNone/>
            </a:pPr>
            <a:endParaRPr lang="en-US" dirty="0"/>
          </a:p>
          <a:p>
            <a:pPr marL="0" lvl="0" indent="0">
              <a:buFontTx/>
              <a:buNone/>
            </a:pPr>
            <a:endParaRPr lang="en-US" dirty="0"/>
          </a:p>
          <a:p>
            <a:pPr marL="0" lvl="0" indent="0">
              <a:buFontTx/>
              <a:buNone/>
            </a:pPr>
            <a:r>
              <a:rPr lang="en-US" dirty="0"/>
              <a:t>Event</a:t>
            </a:r>
          </a:p>
          <a:p>
            <a:pPr marL="171450" lvl="0" indent="-171450">
              <a:buFontTx/>
              <a:buChar char="-"/>
            </a:pPr>
            <a:r>
              <a:rPr lang="en-US" dirty="0"/>
              <a:t>Lightweight notification of condition or state change</a:t>
            </a:r>
          </a:p>
          <a:p>
            <a:pPr marL="171450" lvl="0" indent="-171450">
              <a:buFontTx/>
              <a:buChar char="-"/>
            </a:pPr>
            <a:r>
              <a:rPr lang="en-US" dirty="0"/>
              <a:t>Discrete units or parts of a series (time ordered and interrelated)</a:t>
            </a:r>
          </a:p>
          <a:p>
            <a:pPr marL="171450" lvl="0" indent="-171450">
              <a:buFontTx/>
              <a:buChar char="-"/>
            </a:pPr>
            <a:r>
              <a:rPr lang="en-US" dirty="0"/>
              <a:t>Actionable, no contract between publisher and subscriber</a:t>
            </a:r>
          </a:p>
          <a:p>
            <a:pPr marL="171450" lvl="0" indent="-171450">
              <a:buFontTx/>
              <a:buChar char="-"/>
            </a:pPr>
            <a:endParaRPr lang="en-US" dirty="0"/>
          </a:p>
          <a:p>
            <a:pPr marL="0" lvl="0" indent="0">
              <a:buFontTx/>
              <a:buNone/>
            </a:pPr>
            <a:r>
              <a:rPr lang="en-US" dirty="0"/>
              <a:t>Message</a:t>
            </a:r>
          </a:p>
          <a:p>
            <a:pPr marL="171450" lvl="0" indent="-171450">
              <a:buFontTx/>
              <a:buChar char="-"/>
            </a:pPr>
            <a:r>
              <a:rPr lang="en-US" dirty="0"/>
              <a:t>Raw data to be produced by a consumer</a:t>
            </a:r>
          </a:p>
          <a:p>
            <a:pPr marL="171450" lvl="0" indent="-171450">
              <a:buFontTx/>
              <a:buChar char="-"/>
            </a:pPr>
            <a:r>
              <a:rPr lang="en-US" dirty="0"/>
              <a:t>Contains data that triggered the pipeline</a:t>
            </a:r>
          </a:p>
          <a:p>
            <a:pPr marL="171450" lvl="0" indent="-171450">
              <a:buFontTx/>
              <a:buChar char="-"/>
            </a:pPr>
            <a:r>
              <a:rPr lang="en-US" dirty="0"/>
              <a:t>Expectations in form of a contract</a:t>
            </a:r>
          </a:p>
          <a:p>
            <a:pPr marL="171450" lvl="0" indent="-171450">
              <a:buFontTx/>
              <a:buChar char="-"/>
            </a:pPr>
            <a:endParaRPr lang="en-US" dirty="0"/>
          </a:p>
          <a:p>
            <a:pPr marL="171450" indent="-171450">
              <a:buFontTx/>
              <a:buChar char="-"/>
            </a:pPr>
            <a:endParaRPr lang="en-US" dirty="0"/>
          </a:p>
          <a:p>
            <a:pPr marL="0" lvl="0" indent="0">
              <a:buFontTx/>
              <a:buNone/>
            </a:pPr>
            <a:endParaRPr lang="en-US" dirty="0"/>
          </a:p>
          <a:p>
            <a:pPr marL="0" lvl="0" indent="0">
              <a:buFontTx/>
              <a:buNone/>
            </a:pPr>
            <a:r>
              <a:rPr lang="en-US" dirty="0"/>
              <a:t>Can be used together. Let’s focus on ASB for now</a:t>
            </a:r>
          </a:p>
          <a:p>
            <a:pPr marL="628650" lvl="1" indent="-171450">
              <a:buFontTx/>
              <a:buChar char="-"/>
            </a:pPr>
            <a:endParaRPr lang="en-US" dirty="0"/>
          </a:p>
        </p:txBody>
      </p:sp>
      <p:sp>
        <p:nvSpPr>
          <p:cNvPr id="4" name="Foliennummernplatzhalter 3"/>
          <p:cNvSpPr>
            <a:spLocks noGrp="1"/>
          </p:cNvSpPr>
          <p:nvPr>
            <p:ph type="sldNum" sz="quarter" idx="5"/>
          </p:nvPr>
        </p:nvSpPr>
        <p:spPr/>
        <p:txBody>
          <a:bodyPr/>
          <a:lstStyle/>
          <a:p>
            <a:fld id="{9BCA07FD-5BD5-4529-84B0-48DD2C561176}" type="slidenum">
              <a:rPr lang="de-CH" smtClean="0"/>
              <a:t>2</a:t>
            </a:fld>
            <a:endParaRPr lang="de-CH"/>
          </a:p>
        </p:txBody>
      </p:sp>
    </p:spTree>
    <p:extLst>
      <p:ext uri="{BB962C8B-B14F-4D97-AF65-F5344CB8AC3E}">
        <p14:creationId xmlns:p14="http://schemas.microsoft.com/office/powerpoint/2010/main" val="722291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ServiceBusProcessorOptions</a:t>
            </a:r>
            <a:endParaRPr lang="en-CA" dirty="0"/>
          </a:p>
          <a:p>
            <a:pPr marL="171450" indent="-171450">
              <a:buFontTx/>
              <a:buChar char="-"/>
            </a:pPr>
            <a:r>
              <a:rPr lang="en-CA" dirty="0"/>
              <a:t>AutoComplete (defaults to true)</a:t>
            </a:r>
          </a:p>
          <a:p>
            <a:pPr marL="171450" indent="-171450">
              <a:buFontTx/>
              <a:buChar char="-"/>
            </a:pPr>
            <a:r>
              <a:rPr lang="en-CA" dirty="0" err="1"/>
              <a:t>MaxConcurrentCalls</a:t>
            </a:r>
            <a:r>
              <a:rPr lang="en-CA" dirty="0"/>
              <a:t> (defaults to one)</a:t>
            </a:r>
          </a:p>
          <a:p>
            <a:pPr marL="171450" indent="-171450">
              <a:buFontTx/>
              <a:buChar char="-"/>
            </a:pPr>
            <a:r>
              <a:rPr lang="en-CA" dirty="0" err="1"/>
              <a:t>MaxAutoLockRenewalDuration</a:t>
            </a:r>
            <a:r>
              <a:rPr lang="en-CA" dirty="0"/>
              <a:t> (defaults to 5mins) </a:t>
            </a:r>
          </a:p>
          <a:p>
            <a:pPr marL="171450" indent="-171450">
              <a:buFontTx/>
              <a:buChar char="-"/>
            </a:pPr>
            <a:r>
              <a:rPr lang="en-CA" dirty="0" err="1"/>
              <a:t>PrefetchCount</a:t>
            </a:r>
            <a:endParaRPr lang="en-CA" dirty="0"/>
          </a:p>
          <a:p>
            <a:pPr marL="171450" indent="-171450">
              <a:buFontTx/>
              <a:buChar char="-"/>
            </a:pPr>
            <a:endParaRPr lang="en-C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20</a:t>
            </a:fld>
            <a:endParaRPr lang="de-CH"/>
          </a:p>
        </p:txBody>
      </p:sp>
    </p:spTree>
    <p:extLst>
      <p:ext uri="{BB962C8B-B14F-4D97-AF65-F5344CB8AC3E}">
        <p14:creationId xmlns:p14="http://schemas.microsoft.com/office/powerpoint/2010/main" val="2023073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register an asynchronous event handler delegate</a:t>
            </a:r>
          </a:p>
        </p:txBody>
      </p:sp>
      <p:sp>
        <p:nvSpPr>
          <p:cNvPr id="4" name="Slide Number Placeholder 3"/>
          <p:cNvSpPr>
            <a:spLocks noGrp="1"/>
          </p:cNvSpPr>
          <p:nvPr>
            <p:ph type="sldNum" sz="quarter" idx="5"/>
          </p:nvPr>
        </p:nvSpPr>
        <p:spPr/>
        <p:txBody>
          <a:bodyPr/>
          <a:lstStyle/>
          <a:p>
            <a:fld id="{9BCA07FD-5BD5-4529-84B0-48DD2C561176}" type="slidenum">
              <a:rPr lang="de-CH" smtClean="0"/>
              <a:t>21</a:t>
            </a:fld>
            <a:endParaRPr lang="de-CH"/>
          </a:p>
        </p:txBody>
      </p:sp>
    </p:spTree>
    <p:extLst>
      <p:ext uri="{BB962C8B-B14F-4D97-AF65-F5344CB8AC3E}">
        <p14:creationId xmlns:p14="http://schemas.microsoft.com/office/powerpoint/2010/main" val="28888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also required to register an asynchronous error delegate. Otherwise the client will throw.</a:t>
            </a:r>
          </a:p>
        </p:txBody>
      </p:sp>
      <p:sp>
        <p:nvSpPr>
          <p:cNvPr id="4" name="Slide Number Placeholder 3"/>
          <p:cNvSpPr>
            <a:spLocks noGrp="1"/>
          </p:cNvSpPr>
          <p:nvPr>
            <p:ph type="sldNum" sz="quarter" idx="5"/>
          </p:nvPr>
        </p:nvSpPr>
        <p:spPr/>
        <p:txBody>
          <a:bodyPr/>
          <a:lstStyle/>
          <a:p>
            <a:fld id="{9BCA07FD-5BD5-4529-84B0-48DD2C561176}" type="slidenum">
              <a:rPr lang="de-CH" smtClean="0"/>
              <a:t>22</a:t>
            </a:fld>
            <a:endParaRPr lang="de-CH"/>
          </a:p>
        </p:txBody>
      </p:sp>
    </p:spTree>
    <p:extLst>
      <p:ext uri="{BB962C8B-B14F-4D97-AF65-F5344CB8AC3E}">
        <p14:creationId xmlns:p14="http://schemas.microsoft.com/office/powerpoint/2010/main" val="3285385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What’s the right way? If you need to process incoming messages one by one and don’t want to build message pump logic, </a:t>
            </a:r>
            <a:r>
              <a:rPr lang="en-CA" dirty="0" err="1"/>
              <a:t>ServiceBusProcessor</a:t>
            </a:r>
            <a:r>
              <a:rPr lang="en-CA" dirty="0"/>
              <a:t> is a good option.</a:t>
            </a:r>
          </a:p>
          <a:p>
            <a:r>
              <a:rPr lang="en-CA" dirty="0"/>
              <a:t>If batching is important, manual receive might be a better option.</a:t>
            </a:r>
          </a:p>
          <a:p>
            <a:endParaRPr lang="en-US" dirty="0"/>
          </a:p>
          <a:p>
            <a:r>
              <a:rPr lang="en-US" dirty="0"/>
              <a:t>It is possible to pass a cancellation token to the start and stop methods. Be aware though that the </a:t>
            </a:r>
            <a:r>
              <a:rPr lang="en-US" dirty="0" err="1"/>
              <a:t>CancellationToken</a:t>
            </a:r>
            <a:r>
              <a:rPr lang="en-US" dirty="0"/>
              <a:t> might not be respected when stopping due to underlying restrictions of the </a:t>
            </a:r>
            <a:r>
              <a:rPr lang="en-US" dirty="0" err="1"/>
              <a:t>Microsot</a:t>
            </a:r>
            <a:r>
              <a:rPr lang="en-US" dirty="0"/>
              <a:t> AMQP client (this will be worked on in the near future)</a:t>
            </a:r>
          </a:p>
          <a:p>
            <a:endParaRPr lang="en-US" dirty="0"/>
          </a:p>
          <a:p>
            <a:r>
              <a:rPr lang="en-US" dirty="0"/>
              <a:t>Let’s see it in action</a:t>
            </a:r>
          </a:p>
        </p:txBody>
      </p:sp>
      <p:sp>
        <p:nvSpPr>
          <p:cNvPr id="4" name="Slide Number Placeholder 3"/>
          <p:cNvSpPr>
            <a:spLocks noGrp="1"/>
          </p:cNvSpPr>
          <p:nvPr>
            <p:ph type="sldNum" sz="quarter" idx="5"/>
          </p:nvPr>
        </p:nvSpPr>
        <p:spPr/>
        <p:txBody>
          <a:bodyPr/>
          <a:lstStyle/>
          <a:p>
            <a:fld id="{9BCA07FD-5BD5-4529-84B0-48DD2C561176}" type="slidenum">
              <a:rPr lang="de-CH" smtClean="0"/>
              <a:t>23</a:t>
            </a:fld>
            <a:endParaRPr lang="de-CH"/>
          </a:p>
        </p:txBody>
      </p:sp>
    </p:spTree>
    <p:extLst>
      <p:ext uri="{BB962C8B-B14F-4D97-AF65-F5344CB8AC3E}">
        <p14:creationId xmlns:p14="http://schemas.microsoft.com/office/powerpoint/2010/main" val="1161582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Exception case</a:t>
            </a:r>
          </a:p>
          <a:p>
            <a:r>
              <a:rPr lang="de-CH" dirty="0"/>
              <a:t>The message is retried multiple times until the MaxDeliveryCount is received. Messages are retried immediately. There is no exponential backoff. For delayed retries things need to be manually coded.</a:t>
            </a:r>
          </a:p>
          <a:p>
            <a:endParaRPr lang="de-CH" dirty="0"/>
          </a:p>
        </p:txBody>
      </p:sp>
      <p:sp>
        <p:nvSpPr>
          <p:cNvPr id="4" name="Slide Number Placeholder 3"/>
          <p:cNvSpPr>
            <a:spLocks noGrp="1"/>
          </p:cNvSpPr>
          <p:nvPr>
            <p:ph type="sldNum" sz="quarter" idx="5"/>
          </p:nvPr>
        </p:nvSpPr>
        <p:spPr/>
        <p:txBody>
          <a:bodyPr/>
          <a:lstStyle/>
          <a:p>
            <a:fld id="{9BCA07FD-5BD5-4529-84B0-48DD2C561176}" type="slidenum">
              <a:rPr lang="de-CH" smtClean="0"/>
              <a:t>25</a:t>
            </a:fld>
            <a:endParaRPr lang="de-CH"/>
          </a:p>
        </p:txBody>
      </p:sp>
    </p:spTree>
    <p:extLst>
      <p:ext uri="{BB962C8B-B14F-4D97-AF65-F5344CB8AC3E}">
        <p14:creationId xmlns:p14="http://schemas.microsoft.com/office/powerpoint/2010/main" val="6002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Next up we are going to talk about connections that enable sending and receiving messages from Azure Service Bus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26</a:t>
            </a:fld>
            <a:endParaRPr lang="de-CH"/>
          </a:p>
        </p:txBody>
      </p:sp>
    </p:spTree>
    <p:extLst>
      <p:ext uri="{BB962C8B-B14F-4D97-AF65-F5344CB8AC3E}">
        <p14:creationId xmlns:p14="http://schemas.microsoft.com/office/powerpoint/2010/main" val="1892296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 matter what way you’ll be connecting to the broker to send and receive messages, there’s something to keep in mind – </a:t>
            </a:r>
            <a:r>
              <a:rPr lang="en-CA" b="1" dirty="0"/>
              <a:t>connections</a:t>
            </a:r>
          </a:p>
          <a:p>
            <a:endParaRPr lang="en-CA" b="1" dirty="0"/>
          </a:p>
          <a:p>
            <a:r>
              <a:rPr lang="en-CA" dirty="0"/>
              <a:t>AMQP + </a:t>
            </a:r>
            <a:r>
              <a:rPr lang="en-CA" dirty="0" err="1"/>
              <a:t>WebSockets</a:t>
            </a:r>
            <a:endParaRPr lang="en-CA" dirty="0"/>
          </a:p>
          <a:p>
            <a:r>
              <a:rPr lang="en-CA" dirty="0"/>
              <a:t>On the broker side, the new client is speaking AMQP 1.0 and no more SBMP protocol.</a:t>
            </a:r>
          </a:p>
          <a:p>
            <a:r>
              <a:rPr lang="en-CA" dirty="0"/>
              <a:t>Meaning interoperability and less constraints (number of concurrent connections: 1K vs 5K)</a:t>
            </a:r>
          </a:p>
          <a:p>
            <a:endParaRPr lang="en-CA" b="1" dirty="0"/>
          </a:p>
        </p:txBody>
      </p:sp>
      <p:sp>
        <p:nvSpPr>
          <p:cNvPr id="4" name="Slide Number Placeholder 3"/>
          <p:cNvSpPr>
            <a:spLocks noGrp="1"/>
          </p:cNvSpPr>
          <p:nvPr>
            <p:ph type="sldNum" sz="quarter" idx="10"/>
          </p:nvPr>
        </p:nvSpPr>
        <p:spPr/>
        <p:txBody>
          <a:bodyPr/>
          <a:lstStyle/>
          <a:p>
            <a:fld id="{8DF7B682-A23C-4AC9-A63F-72C4BE33EF59}" type="slidenum">
              <a:rPr lang="en-CA" smtClean="0"/>
              <a:t>27</a:t>
            </a:fld>
            <a:endParaRPr lang="en-CA"/>
          </a:p>
        </p:txBody>
      </p:sp>
    </p:spTree>
    <p:extLst>
      <p:ext uri="{BB962C8B-B14F-4D97-AF65-F5344CB8AC3E}">
        <p14:creationId xmlns:p14="http://schemas.microsoft.com/office/powerpoint/2010/main" val="1533180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order</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30</a:t>
            </a:fld>
            <a:endParaRPr lang="de-CH"/>
          </a:p>
        </p:txBody>
      </p:sp>
    </p:spTree>
    <p:extLst>
      <p:ext uri="{BB962C8B-B14F-4D97-AF65-F5344CB8AC3E}">
        <p14:creationId xmlns:p14="http://schemas.microsoft.com/office/powerpoint/2010/main" val="3587599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Scheduling allows us to send messages into the future. This is a very powerful concept to implement things like delayed retries with exponential backoff or even better business domain related things like invoice reminders, buyers remorse etc.</a:t>
            </a:r>
          </a:p>
        </p:txBody>
      </p:sp>
      <p:sp>
        <p:nvSpPr>
          <p:cNvPr id="4" name="Slide Number Placeholder 3"/>
          <p:cNvSpPr>
            <a:spLocks noGrp="1"/>
          </p:cNvSpPr>
          <p:nvPr>
            <p:ph type="sldNum" sz="quarter" idx="5"/>
          </p:nvPr>
        </p:nvSpPr>
        <p:spPr/>
        <p:txBody>
          <a:bodyPr/>
          <a:lstStyle/>
          <a:p>
            <a:fld id="{9BCA07FD-5BD5-4529-84B0-48DD2C561176}" type="slidenum">
              <a:rPr lang="de-CH" smtClean="0"/>
              <a:t>32</a:t>
            </a:fld>
            <a:endParaRPr lang="de-CH"/>
          </a:p>
        </p:txBody>
      </p:sp>
    </p:spTree>
    <p:extLst>
      <p:ext uri="{BB962C8B-B14F-4D97-AF65-F5344CB8AC3E}">
        <p14:creationId xmlns:p14="http://schemas.microsoft.com/office/powerpoint/2010/main" val="667473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Messages scheduled are reliably stored in the input queue but not visible for consumption</a:t>
            </a:r>
          </a:p>
          <a:p>
            <a:r>
              <a:rPr lang="en-US" dirty="0"/>
              <a:t>As such they do not belong to the active messages when queried for during runtime.</a:t>
            </a:r>
          </a:p>
        </p:txBody>
      </p:sp>
      <p:sp>
        <p:nvSpPr>
          <p:cNvPr id="4" name="Slide Number Placeholder 3"/>
          <p:cNvSpPr>
            <a:spLocks noGrp="1"/>
          </p:cNvSpPr>
          <p:nvPr>
            <p:ph type="sldNum" sz="quarter" idx="5"/>
          </p:nvPr>
        </p:nvSpPr>
        <p:spPr/>
        <p:txBody>
          <a:bodyPr/>
          <a:lstStyle/>
          <a:p>
            <a:fld id="{9BCA07FD-5BD5-4529-84B0-48DD2C561176}" type="slidenum">
              <a:rPr lang="de-CH" smtClean="0"/>
              <a:t>33</a:t>
            </a:fld>
            <a:endParaRPr lang="de-CH"/>
          </a:p>
        </p:txBody>
      </p:sp>
    </p:spTree>
    <p:extLst>
      <p:ext uri="{BB962C8B-B14F-4D97-AF65-F5344CB8AC3E}">
        <p14:creationId xmlns:p14="http://schemas.microsoft.com/office/powerpoint/2010/main" val="1156707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Namespace represents a unit of isolation and belongs to a tier</a:t>
            </a:r>
          </a:p>
          <a:p>
            <a:r>
              <a:rPr lang="en-US" dirty="0"/>
              <a:t>The following tiers are available</a:t>
            </a:r>
          </a:p>
        </p:txBody>
      </p:sp>
      <p:sp>
        <p:nvSpPr>
          <p:cNvPr id="4" name="Slide Number Placeholder 3"/>
          <p:cNvSpPr>
            <a:spLocks noGrp="1"/>
          </p:cNvSpPr>
          <p:nvPr>
            <p:ph type="sldNum" sz="quarter" idx="5"/>
          </p:nvPr>
        </p:nvSpPr>
        <p:spPr/>
        <p:txBody>
          <a:bodyPr/>
          <a:lstStyle/>
          <a:p>
            <a:fld id="{9BCA07FD-5BD5-4529-84B0-48DD2C561176}" type="slidenum">
              <a:rPr lang="de-CH" smtClean="0"/>
              <a:t>3</a:t>
            </a:fld>
            <a:endParaRPr lang="de-CH"/>
          </a:p>
        </p:txBody>
      </p:sp>
    </p:spTree>
    <p:extLst>
      <p:ext uri="{BB962C8B-B14F-4D97-AF65-F5344CB8AC3E}">
        <p14:creationId xmlns:p14="http://schemas.microsoft.com/office/powerpoint/2010/main" val="1232598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sequence id it is possible to cancel a previously scheduled message</a:t>
            </a:r>
          </a:p>
        </p:txBody>
      </p:sp>
      <p:sp>
        <p:nvSpPr>
          <p:cNvPr id="4" name="Slide Number Placeholder 3"/>
          <p:cNvSpPr>
            <a:spLocks noGrp="1"/>
          </p:cNvSpPr>
          <p:nvPr>
            <p:ph type="sldNum" sz="quarter" idx="5"/>
          </p:nvPr>
        </p:nvSpPr>
        <p:spPr/>
        <p:txBody>
          <a:bodyPr/>
          <a:lstStyle/>
          <a:p>
            <a:fld id="{9BCA07FD-5BD5-4529-84B0-48DD2C561176}" type="slidenum">
              <a:rPr lang="de-CH" smtClean="0"/>
              <a:t>34</a:t>
            </a:fld>
            <a:endParaRPr lang="de-CH"/>
          </a:p>
        </p:txBody>
      </p:sp>
    </p:spTree>
    <p:extLst>
      <p:ext uri="{BB962C8B-B14F-4D97-AF65-F5344CB8AC3E}">
        <p14:creationId xmlns:p14="http://schemas.microsoft.com/office/powerpoint/2010/main" val="1795101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messages need to be marked as short lived it is possible to give it a </a:t>
            </a:r>
            <a:r>
              <a:rPr lang="en-US" dirty="0" err="1"/>
              <a:t>TimeToLive</a:t>
            </a:r>
            <a:r>
              <a:rPr lang="en-US" dirty="0"/>
              <a:t>. </a:t>
            </a:r>
            <a:r>
              <a:rPr lang="en-US" dirty="0" err="1"/>
              <a:t>TimeToLive</a:t>
            </a:r>
            <a:r>
              <a:rPr lang="en-US" dirty="0"/>
              <a:t> can be set on the message or on the entity. Setting a longer TTL on the message than on the entity adjusts the TTL to the entity TTL.</a:t>
            </a:r>
          </a:p>
          <a:p>
            <a:endParaRPr lang="en-US" dirty="0"/>
          </a:p>
          <a:p>
            <a:r>
              <a:rPr lang="en-US" dirty="0"/>
              <a:t>This is especially handy for information that only has a short validity period. As such when the expiry kicks in the messages will not even actively use consumption time at the receivers but immediately be discarded by Azure Service Bus itself.</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36</a:t>
            </a:fld>
            <a:endParaRPr lang="de-CH"/>
          </a:p>
        </p:txBody>
      </p:sp>
    </p:spTree>
    <p:extLst>
      <p:ext uri="{BB962C8B-B14F-4D97-AF65-F5344CB8AC3E}">
        <p14:creationId xmlns:p14="http://schemas.microsoft.com/office/powerpoint/2010/main" val="1421529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Expired messages are only purged when there is at least one active receiver pulling from the main queue or subscription, that behavior is by design</a:t>
            </a:r>
          </a:p>
          <a:p>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222222"/>
                </a:solidFill>
                <a:effectLst/>
                <a:latin typeface="Consolas" panose="020B0609020204030204" pitchFamily="49" charset="0"/>
              </a:rPr>
              <a:t>    </a:t>
            </a:r>
            <a:r>
              <a:rPr lang="en-US" b="0" dirty="0">
                <a:solidFill>
                  <a:srgbClr val="008000"/>
                </a:solidFill>
                <a:effectLst/>
                <a:latin typeface="Consolas" panose="020B0609020204030204" pitchFamily="49" charset="0"/>
              </a:rPr>
              <a:t>// if not set the default time to live on the queue counts</a:t>
            </a: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37</a:t>
            </a:fld>
            <a:endParaRPr lang="de-CH"/>
          </a:p>
        </p:txBody>
      </p:sp>
    </p:spTree>
    <p:extLst>
      <p:ext uri="{BB962C8B-B14F-4D97-AF65-F5344CB8AC3E}">
        <p14:creationId xmlns:p14="http://schemas.microsoft.com/office/powerpoint/2010/main" val="1809298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boring demo ever ™</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38</a:t>
            </a:fld>
            <a:endParaRPr lang="de-CH"/>
          </a:p>
        </p:txBody>
      </p:sp>
    </p:spTree>
    <p:extLst>
      <p:ext uri="{BB962C8B-B14F-4D97-AF65-F5344CB8AC3E}">
        <p14:creationId xmlns:p14="http://schemas.microsoft.com/office/powerpoint/2010/main" val="2482390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But where is the message when it was expired</a:t>
            </a:r>
          </a:p>
          <a:p>
            <a:r>
              <a:rPr lang="de-CH" dirty="0"/>
              <a:t>Let’s check with Service Bus Explorer</a:t>
            </a:r>
          </a:p>
        </p:txBody>
      </p:sp>
      <p:sp>
        <p:nvSpPr>
          <p:cNvPr id="4" name="Foliennummernplatzhalter 3"/>
          <p:cNvSpPr>
            <a:spLocks noGrp="1"/>
          </p:cNvSpPr>
          <p:nvPr>
            <p:ph type="sldNum" sz="quarter" idx="5"/>
          </p:nvPr>
        </p:nvSpPr>
        <p:spPr/>
        <p:txBody>
          <a:bodyPr/>
          <a:lstStyle/>
          <a:p>
            <a:fld id="{9BCA07FD-5BD5-4529-84B0-48DD2C561176}" type="slidenum">
              <a:rPr lang="de-CH" smtClean="0"/>
              <a:t>39</a:t>
            </a:fld>
            <a:endParaRPr lang="de-CH"/>
          </a:p>
        </p:txBody>
      </p:sp>
    </p:spTree>
    <p:extLst>
      <p:ext uri="{BB962C8B-B14F-4D97-AF65-F5344CB8AC3E}">
        <p14:creationId xmlns:p14="http://schemas.microsoft.com/office/powerpoint/2010/main" val="3737743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messages will be discarded that exceeded the time to live. It is possible to set </a:t>
            </a:r>
            <a:r>
              <a:rPr lang="en-US" sz="1200" b="0" dirty="0" err="1">
                <a:solidFill>
                  <a:srgbClr val="267F99"/>
                </a:solidFill>
                <a:effectLst/>
                <a:latin typeface="Consolas" panose="020B0609020204030204" pitchFamily="49" charset="0"/>
              </a:rPr>
              <a:t>CreateQueueOptions</a:t>
            </a:r>
            <a:r>
              <a:rPr lang="en-US" dirty="0" err="1"/>
              <a:t>.DeadLetteringOnMessageExpiration</a:t>
            </a:r>
            <a:r>
              <a:rPr lang="en-US" dirty="0"/>
              <a:t> or </a:t>
            </a:r>
            <a:r>
              <a:rPr lang="en-US" dirty="0" err="1"/>
              <a:t>CreateSubscriptionOptions.DeadLetteringOnMessageExpiration</a:t>
            </a:r>
            <a:r>
              <a:rPr lang="en-US" dirty="0"/>
              <a:t> and then they will be </a:t>
            </a:r>
            <a:r>
              <a:rPr lang="en-US" dirty="0" err="1"/>
              <a:t>deadlettered</a:t>
            </a:r>
            <a:endParaRPr lang="en-US"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40</a:t>
            </a:fld>
            <a:endParaRPr lang="de-CH"/>
          </a:p>
        </p:txBody>
      </p:sp>
    </p:spTree>
    <p:extLst>
      <p:ext uri="{BB962C8B-B14F-4D97-AF65-F5344CB8AC3E}">
        <p14:creationId xmlns:p14="http://schemas.microsoft.com/office/powerpoint/2010/main" val="249480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CreateSubscriptionOptions.DeadLetteringOnFilterEvaluationExceptions is set</a:t>
            </a:r>
          </a:p>
          <a:p>
            <a:pPr marL="171450" indent="-171450">
              <a:buFontTx/>
              <a:buChar char="-"/>
            </a:pPr>
            <a:r>
              <a:rPr lang="en-US" dirty="0"/>
              <a:t>In Forwarding or </a:t>
            </a:r>
            <a:r>
              <a:rPr lang="en-US" dirty="0" err="1"/>
              <a:t>SendVia</a:t>
            </a:r>
            <a:r>
              <a:rPr lang="en-US" dirty="0"/>
              <a:t> scenarios which we’ll talk about later</a:t>
            </a:r>
          </a:p>
          <a:p>
            <a:endParaRPr lang="en-US" dirty="0"/>
          </a:p>
          <a:p>
            <a:r>
              <a:rPr lang="en-US" dirty="0"/>
              <a:t>Every queue has essentially 4 queues (maybe you remember the </a:t>
            </a:r>
            <a:r>
              <a:rPr lang="en-US" dirty="0" err="1"/>
              <a:t>SubQueue</a:t>
            </a:r>
            <a:r>
              <a:rPr lang="en-US" dirty="0"/>
              <a:t> </a:t>
            </a:r>
            <a:r>
              <a:rPr lang="en-US" dirty="0" err="1"/>
              <a:t>enum</a:t>
            </a:r>
            <a:r>
              <a:rPr lang="en-US" dirty="0"/>
              <a:t> I showed in the beginning)</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41</a:t>
            </a:fld>
            <a:endParaRPr lang="de-CH"/>
          </a:p>
        </p:txBody>
      </p:sp>
    </p:spTree>
    <p:extLst>
      <p:ext uri="{BB962C8B-B14F-4D97-AF65-F5344CB8AC3E}">
        <p14:creationId xmlns:p14="http://schemas.microsoft.com/office/powerpoint/2010/main" val="4282974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counter in the middle represents the </a:t>
            </a:r>
            <a:r>
              <a:rPr lang="en-US" dirty="0" err="1"/>
              <a:t>deadletter</a:t>
            </a:r>
            <a:r>
              <a:rPr lang="en-US" dirty="0"/>
              <a:t> count</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48</a:t>
            </a:fld>
            <a:endParaRPr lang="de-CH"/>
          </a:p>
        </p:txBody>
      </p:sp>
    </p:spTree>
    <p:extLst>
      <p:ext uri="{BB962C8B-B14F-4D97-AF65-F5344CB8AC3E}">
        <p14:creationId xmlns:p14="http://schemas.microsoft.com/office/powerpoint/2010/main" val="3533643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Forwarding is a concept that allows entities to be connected together and act as forwarding entities, so themselves are not really managing messages anymore but forward all messages under certain conditions to the next entity.</a:t>
            </a:r>
          </a:p>
          <a:p>
            <a:endParaRPr lang="en-US" dirty="0"/>
          </a:p>
          <a:p>
            <a:r>
              <a:rPr lang="en-US" dirty="0"/>
              <a:t>Messages will be sent to the transfer dead-letter queue under the following conditions:</a:t>
            </a:r>
          </a:p>
          <a:p>
            <a:endParaRPr lang="en-US" dirty="0"/>
          </a:p>
          <a:p>
            <a:r>
              <a:rPr lang="en-US" dirty="0"/>
              <a:t>- A message passes through more than 4 queues or topics that are chained together.</a:t>
            </a:r>
          </a:p>
          <a:p>
            <a:r>
              <a:rPr lang="en-US" dirty="0"/>
              <a:t>- The destination queue or topic is disabled or deleted.</a:t>
            </a:r>
          </a:p>
          <a:p>
            <a:pPr marL="171450" indent="-171450">
              <a:buFontTx/>
              <a:buChar char="-"/>
            </a:pPr>
            <a:r>
              <a:rPr lang="en-US" dirty="0"/>
              <a:t>The destination queue or topic exceeds the maximum entity size.</a:t>
            </a:r>
          </a:p>
          <a:p>
            <a:pPr marL="171450" indent="-171450">
              <a:buFontTx/>
              <a:buChar char="-"/>
            </a:pPr>
            <a:endParaRPr lang="en-US" dirty="0"/>
          </a:p>
          <a:p>
            <a:pPr marL="0" indent="0">
              <a:buFontTx/>
              <a:buNone/>
            </a:pPr>
            <a:r>
              <a:rPr lang="en-US" dirty="0"/>
              <a:t>Very powerful in combination with subscriptions to build hierarchies.</a:t>
            </a:r>
          </a:p>
          <a:p>
            <a:pPr marL="0" indent="0">
              <a:buFontTx/>
              <a:buNone/>
            </a:pPr>
            <a:endParaRPr lang="en-US" dirty="0"/>
          </a:p>
          <a:p>
            <a:pPr marL="0" indent="0">
              <a:buFontTx/>
              <a:buNone/>
            </a:pPr>
            <a:r>
              <a:rPr lang="en-US" sz="1200" b="0" i="0" kern="1200" dirty="0">
                <a:solidFill>
                  <a:schemeClr val="tx1"/>
                </a:solidFill>
                <a:effectLst/>
                <a:latin typeface="+mn-lt"/>
                <a:ea typeface="+mn-ea"/>
                <a:cs typeface="+mn-cs"/>
              </a:rPr>
              <a:t>Service Bus bills one operation for each forwarded message.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51</a:t>
            </a:fld>
            <a:endParaRPr lang="de-CH"/>
          </a:p>
        </p:txBody>
      </p:sp>
    </p:spTree>
    <p:extLst>
      <p:ext uri="{BB962C8B-B14F-4D97-AF65-F5344CB8AC3E}">
        <p14:creationId xmlns:p14="http://schemas.microsoft.com/office/powerpoint/2010/main" val="3847899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send a message to hop4</a:t>
            </a:r>
          </a:p>
        </p:txBody>
      </p:sp>
      <p:sp>
        <p:nvSpPr>
          <p:cNvPr id="4" name="Slide Number Placeholder 3"/>
          <p:cNvSpPr>
            <a:spLocks noGrp="1"/>
          </p:cNvSpPr>
          <p:nvPr>
            <p:ph type="sldNum" sz="quarter" idx="5"/>
          </p:nvPr>
        </p:nvSpPr>
        <p:spPr/>
        <p:txBody>
          <a:bodyPr/>
          <a:lstStyle/>
          <a:p>
            <a:fld id="{9BCA07FD-5BD5-4529-84B0-48DD2C561176}" type="slidenum">
              <a:rPr lang="de-CH" smtClean="0"/>
              <a:t>54</a:t>
            </a:fld>
            <a:endParaRPr lang="de-CH"/>
          </a:p>
        </p:txBody>
      </p:sp>
    </p:spTree>
    <p:extLst>
      <p:ext uri="{BB962C8B-B14F-4D97-AF65-F5344CB8AC3E}">
        <p14:creationId xmlns:p14="http://schemas.microsoft.com/office/powerpoint/2010/main" val="244197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Basic</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Only queues</a:t>
            </a:r>
          </a:p>
          <a:p>
            <a:pPr marL="171450" indent="-171450">
              <a:buFontTx/>
              <a:buChar char="-"/>
            </a:pPr>
            <a:r>
              <a:rPr lang="en-US" dirty="0"/>
              <a:t>5 cents per million operations</a:t>
            </a:r>
          </a:p>
          <a:p>
            <a:pPr marL="171450" indent="-171450">
              <a:buFontTx/>
              <a:buChar char="-"/>
            </a:pPr>
            <a:endParaRPr lang="en-US" dirty="0"/>
          </a:p>
          <a:p>
            <a:pPr marL="0" indent="0">
              <a:buFontTx/>
              <a:buNone/>
            </a:pPr>
            <a:r>
              <a:rPr lang="en-US" dirty="0"/>
              <a:t>Standard</a:t>
            </a:r>
          </a:p>
          <a:p>
            <a:pPr marL="171450" indent="-171450">
              <a:buFontTx/>
              <a:buChar char="-"/>
            </a:pPr>
            <a:r>
              <a:rPr lang="en-US" dirty="0"/>
              <a:t>Shared capacity</a:t>
            </a:r>
          </a:p>
          <a:p>
            <a:pPr marL="171450" indent="-171450">
              <a:buFontTx/>
              <a:buChar char="-"/>
            </a:pPr>
            <a:r>
              <a:rPr lang="en-US" dirty="0"/>
              <a:t>256 KB messages</a:t>
            </a:r>
          </a:p>
          <a:p>
            <a:pPr marL="171450" indent="-171450">
              <a:buFontTx/>
              <a:buChar char="-"/>
            </a:pPr>
            <a:r>
              <a:rPr lang="en-US" dirty="0"/>
              <a:t>Queues and Topics</a:t>
            </a:r>
          </a:p>
          <a:p>
            <a:pPr marL="171450" indent="-171450">
              <a:buFontTx/>
              <a:buChar char="-"/>
            </a:pPr>
            <a:r>
              <a:rPr lang="en-US" dirty="0"/>
              <a:t>9.81 USD per 13 million operations</a:t>
            </a:r>
          </a:p>
          <a:p>
            <a:pPr marL="171450" indent="-171450">
              <a:buFontTx/>
              <a:buChar char="-"/>
            </a:pPr>
            <a:r>
              <a:rPr lang="en-US" dirty="0"/>
              <a:t>Queues and Topics default 1 GB size (max 5 GB), with partitioning this can go to 80 GB with 16 partitions</a:t>
            </a:r>
          </a:p>
          <a:p>
            <a:pPr marL="171450" indent="-171450">
              <a:buFontTx/>
              <a:buChar char="-"/>
            </a:pPr>
            <a:r>
              <a:rPr lang="en-US" dirty="0"/>
              <a:t>Small charges after first 1k connections a month</a:t>
            </a:r>
          </a:p>
          <a:p>
            <a:pPr marL="171450" indent="-171450">
              <a:buFontTx/>
              <a:buChar char="-"/>
            </a:pPr>
            <a:endParaRPr lang="en-US" dirty="0"/>
          </a:p>
          <a:p>
            <a:pPr marL="0" indent="0">
              <a:buFontTx/>
              <a:buNone/>
            </a:pPr>
            <a:r>
              <a:rPr lang="en-US" dirty="0"/>
              <a:t>Premium (recommended)</a:t>
            </a:r>
          </a:p>
          <a:p>
            <a:pPr marL="171450" indent="-171450">
              <a:buFontTx/>
              <a:buChar char="-"/>
            </a:pPr>
            <a:r>
              <a:rPr lang="en-US" dirty="0"/>
              <a:t>Dedicated capacity</a:t>
            </a:r>
          </a:p>
          <a:p>
            <a:pPr marL="171450" indent="-171450">
              <a:buFontTx/>
              <a:buChar char="-"/>
            </a:pPr>
            <a:r>
              <a:rPr lang="en-US" dirty="0"/>
              <a:t>1024 KB messages</a:t>
            </a:r>
          </a:p>
          <a:p>
            <a:pPr marL="171450" indent="-171450">
              <a:buFontTx/>
              <a:buChar char="-"/>
            </a:pPr>
            <a:r>
              <a:rPr lang="en-US" dirty="0"/>
              <a:t>Message operations unlimited</a:t>
            </a:r>
          </a:p>
          <a:p>
            <a:pPr marL="171450" indent="-171450">
              <a:buFontTx/>
              <a:buChar char="-"/>
            </a:pPr>
            <a:r>
              <a:rPr lang="en-US" dirty="0"/>
              <a:t>677 USD per month per messaging unit</a:t>
            </a:r>
          </a:p>
          <a:p>
            <a:pPr marL="171450" indent="-171450">
              <a:buFontTx/>
              <a:buChar char="-"/>
            </a:pPr>
            <a:r>
              <a:rPr lang="en-GB" sz="1200" b="0" i="0" kern="1200" dirty="0">
                <a:solidFill>
                  <a:schemeClr val="tx1"/>
                </a:solidFill>
                <a:effectLst/>
                <a:latin typeface="+mn-lt"/>
                <a:ea typeface="+mn-ea"/>
                <a:cs typeface="+mn-cs"/>
              </a:rPr>
              <a:t>You can purchase 1, 2, 4 or 8 messaging units for each Service Bus Premium namespace. A single workload or entity can span multiple messaging units and the number of messaging units can be changed at will.</a:t>
            </a:r>
            <a:endParaRPr lang="en-US" dirty="0"/>
          </a:p>
          <a:p>
            <a:pPr marL="171450" indent="-171450">
              <a:buFontTx/>
              <a:buChar char="-"/>
            </a:pPr>
            <a:r>
              <a:rPr lang="en-US" dirty="0"/>
              <a:t>No partitioned queues and topics but 80 GB queues and topics</a:t>
            </a:r>
          </a:p>
          <a:p>
            <a:pPr marL="171450" indent="-171450">
              <a:buFontTx/>
              <a:buChar char="-"/>
            </a:pPr>
            <a:r>
              <a:rPr lang="en-US" dirty="0"/>
              <a:t>No express entities</a:t>
            </a:r>
          </a:p>
          <a:p>
            <a:pPr marL="171450" indent="-171450">
              <a:buFontTx/>
              <a:buChar char="-"/>
            </a:pPr>
            <a:r>
              <a:rPr lang="en-US" dirty="0"/>
              <a:t>Connections included</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4</a:t>
            </a:fld>
            <a:endParaRPr lang="de-CH"/>
          </a:p>
        </p:txBody>
      </p:sp>
    </p:spTree>
    <p:extLst>
      <p:ext uri="{BB962C8B-B14F-4D97-AF65-F5344CB8AC3E}">
        <p14:creationId xmlns:p14="http://schemas.microsoft.com/office/powerpoint/2010/main" val="2523362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55</a:t>
            </a:fld>
            <a:endParaRPr lang="de-CH"/>
          </a:p>
        </p:txBody>
      </p:sp>
    </p:spTree>
    <p:extLst>
      <p:ext uri="{BB962C8B-B14F-4D97-AF65-F5344CB8AC3E}">
        <p14:creationId xmlns:p14="http://schemas.microsoft.com/office/powerpoint/2010/main" val="3659384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setup forwarding from Hop0 to Hop</a:t>
            </a:r>
          </a:p>
        </p:txBody>
      </p:sp>
      <p:sp>
        <p:nvSpPr>
          <p:cNvPr id="4" name="Slide Number Placeholder 3"/>
          <p:cNvSpPr>
            <a:spLocks noGrp="1"/>
          </p:cNvSpPr>
          <p:nvPr>
            <p:ph type="sldNum" sz="quarter" idx="5"/>
          </p:nvPr>
        </p:nvSpPr>
        <p:spPr/>
        <p:txBody>
          <a:bodyPr/>
          <a:lstStyle/>
          <a:p>
            <a:fld id="{9BCA07FD-5BD5-4529-84B0-48DD2C561176}" type="slidenum">
              <a:rPr lang="de-CH" smtClean="0"/>
              <a:t>56</a:t>
            </a:fld>
            <a:endParaRPr lang="de-CH"/>
          </a:p>
        </p:txBody>
      </p:sp>
    </p:spTree>
    <p:extLst>
      <p:ext uri="{BB962C8B-B14F-4D97-AF65-F5344CB8AC3E}">
        <p14:creationId xmlns:p14="http://schemas.microsoft.com/office/powerpoint/2010/main" val="1706953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no longer possible to receive messages from Hop0 since it has become a forwarding only entity</a:t>
            </a:r>
          </a:p>
        </p:txBody>
      </p:sp>
      <p:sp>
        <p:nvSpPr>
          <p:cNvPr id="4" name="Slide Number Placeholder 3"/>
          <p:cNvSpPr>
            <a:spLocks noGrp="1"/>
          </p:cNvSpPr>
          <p:nvPr>
            <p:ph type="sldNum" sz="quarter" idx="5"/>
          </p:nvPr>
        </p:nvSpPr>
        <p:spPr/>
        <p:txBody>
          <a:bodyPr/>
          <a:lstStyle/>
          <a:p>
            <a:fld id="{9BCA07FD-5BD5-4529-84B0-48DD2C561176}" type="slidenum">
              <a:rPr lang="de-CH" smtClean="0"/>
              <a:t>58</a:t>
            </a:fld>
            <a:endParaRPr lang="de-CH"/>
          </a:p>
        </p:txBody>
      </p:sp>
    </p:spTree>
    <p:extLst>
      <p:ext uri="{BB962C8B-B14F-4D97-AF65-F5344CB8AC3E}">
        <p14:creationId xmlns:p14="http://schemas.microsoft.com/office/powerpoint/2010/main" val="3857903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message now landed in the DLQ of Hop 0 because it has reached the maximum amount of hops a message is allowed to travel, remember that number is 4 hops. Fun fact, we built for </a:t>
            </a:r>
            <a:r>
              <a:rPr lang="en-US" dirty="0" err="1"/>
              <a:t>NServiceBus</a:t>
            </a:r>
            <a:r>
              <a:rPr lang="en-US" dirty="0"/>
              <a:t> a topology that allowed existing customers to seamlessly migrate from a previously topology to a forwarding enabled topology (which I explain in more depth later) and we relied on the max hop count being four but it turned out Azure Service Bus had a bug in the implementation (not in the client, in the service) and the team ended up rolling out a global wide change over Christmas period for us :D (thanks to Sean Feldman’s magical arm twisting capabilities ;))</a:t>
            </a:r>
          </a:p>
        </p:txBody>
      </p:sp>
      <p:sp>
        <p:nvSpPr>
          <p:cNvPr id="4" name="Slide Number Placeholder 3"/>
          <p:cNvSpPr>
            <a:spLocks noGrp="1"/>
          </p:cNvSpPr>
          <p:nvPr>
            <p:ph type="sldNum" sz="quarter" idx="5"/>
          </p:nvPr>
        </p:nvSpPr>
        <p:spPr/>
        <p:txBody>
          <a:bodyPr/>
          <a:lstStyle/>
          <a:p>
            <a:fld id="{9BCA07FD-5BD5-4529-84B0-48DD2C561176}" type="slidenum">
              <a:rPr lang="de-CH" smtClean="0"/>
              <a:t>59</a:t>
            </a:fld>
            <a:endParaRPr lang="de-CH"/>
          </a:p>
        </p:txBody>
      </p:sp>
    </p:spTree>
    <p:extLst>
      <p:ext uri="{BB962C8B-B14F-4D97-AF65-F5344CB8AC3E}">
        <p14:creationId xmlns:p14="http://schemas.microsoft.com/office/powerpoint/2010/main" val="418342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contrast to queues, in which each message is processed by a single consumer, </a:t>
            </a:r>
            <a:r>
              <a:rPr lang="en-GB" sz="1200" b="0" i="1" kern="1200" dirty="0">
                <a:solidFill>
                  <a:schemeClr val="tx1"/>
                </a:solidFill>
                <a:effectLst/>
                <a:latin typeface="+mn-lt"/>
                <a:ea typeface="+mn-ea"/>
                <a:cs typeface="+mn-cs"/>
              </a:rPr>
              <a:t>topics</a:t>
            </a:r>
            <a:r>
              <a:rPr lang="en-GB" sz="1200" b="0" i="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subscriptions</a:t>
            </a:r>
            <a:r>
              <a:rPr lang="en-GB" sz="1200" b="0" i="0" kern="1200" dirty="0">
                <a:solidFill>
                  <a:schemeClr val="tx1"/>
                </a:solidFill>
                <a:effectLst/>
                <a:latin typeface="+mn-lt"/>
                <a:ea typeface="+mn-ea"/>
                <a:cs typeface="+mn-cs"/>
              </a:rPr>
              <a:t> provide a one-to-many form of communication, in a </a:t>
            </a:r>
            <a:r>
              <a:rPr lang="en-GB" sz="1200" b="0" i="1" kern="1200" dirty="0">
                <a:solidFill>
                  <a:schemeClr val="tx1"/>
                </a:solidFill>
                <a:effectLst/>
                <a:latin typeface="+mn-lt"/>
                <a:ea typeface="+mn-ea"/>
                <a:cs typeface="+mn-cs"/>
              </a:rPr>
              <a:t>publish/subscribe</a:t>
            </a:r>
            <a:r>
              <a:rPr lang="en-GB" sz="1200" b="0" i="0" kern="1200" dirty="0">
                <a:solidFill>
                  <a:schemeClr val="tx1"/>
                </a:solidFill>
                <a:effectLst/>
                <a:latin typeface="+mn-lt"/>
                <a:ea typeface="+mn-ea"/>
                <a:cs typeface="+mn-cs"/>
              </a:rPr>
              <a:t> pattern. Useful for scaling to large numbers of recipients, each published message is made available to each subscription registered with the topic. </a:t>
            </a:r>
          </a:p>
          <a:p>
            <a:endParaRPr lang="en-GB" sz="12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CA" sz="1200" dirty="0"/>
              <a:t>Senders only knows Topics</a:t>
            </a:r>
          </a:p>
          <a:p>
            <a:pPr marL="285750" indent="-285750">
              <a:buFont typeface="Arial" panose="020B0604020202020204" pitchFamily="34" charset="0"/>
              <a:buChar char="•"/>
            </a:pPr>
            <a:r>
              <a:rPr lang="en-CA" sz="1200" dirty="0"/>
              <a:t>Receivers only know about Subscriptions</a:t>
            </a:r>
          </a:p>
          <a:p>
            <a:pPr marL="285750" indent="-285750">
              <a:buFont typeface="Arial" panose="020B0604020202020204" pitchFamily="34" charset="0"/>
              <a:buChar char="•"/>
            </a:pPr>
            <a:r>
              <a:rPr lang="en-CA" sz="1200" dirty="0"/>
              <a:t>Subscriptions have Filters (rules) and Actions</a:t>
            </a:r>
          </a:p>
          <a:p>
            <a:pPr marL="285750" indent="-285750">
              <a:buFont typeface="Arial" panose="020B0604020202020204" pitchFamily="34" charset="0"/>
              <a:buChar char="•"/>
            </a:pPr>
            <a:r>
              <a:rPr lang="en-CA" sz="1200" dirty="0"/>
              <a:t>Rules evaluated using OR (SQL) or AND (Correlation) logic</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60</a:t>
            </a:fld>
            <a:endParaRPr lang="de-CH"/>
          </a:p>
        </p:txBody>
      </p:sp>
    </p:spTree>
    <p:extLst>
      <p:ext uri="{BB962C8B-B14F-4D97-AF65-F5344CB8AC3E}">
        <p14:creationId xmlns:p14="http://schemas.microsoft.com/office/powerpoint/2010/main" val="3027252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61</a:t>
            </a:fld>
            <a:endParaRPr lang="de-CH"/>
          </a:p>
        </p:txBody>
      </p:sp>
    </p:spTree>
    <p:extLst>
      <p:ext uri="{BB962C8B-B14F-4D97-AF65-F5344CB8AC3E}">
        <p14:creationId xmlns:p14="http://schemas.microsoft.com/office/powerpoint/2010/main" val="185496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Boolean filters - The </a:t>
            </a:r>
            <a:r>
              <a:rPr lang="en-GB" dirty="0" err="1"/>
              <a:t>TrueFilter</a:t>
            </a:r>
            <a:r>
              <a:rPr lang="en-GB" dirty="0"/>
              <a:t> and </a:t>
            </a:r>
            <a:r>
              <a:rPr lang="en-GB" dirty="0" err="1"/>
              <a:t>FalseFilter</a:t>
            </a:r>
            <a:r>
              <a:rPr lang="en-GB" dirty="0"/>
              <a:t> either cause all arriving messages (true) or none of the arriving messages (false) to be selected for the subscription.</a:t>
            </a:r>
          </a:p>
          <a:p>
            <a:endParaRPr lang="en-GB" dirty="0"/>
          </a:p>
          <a:p>
            <a:r>
              <a:rPr lang="en-GB" dirty="0"/>
              <a:t>SQL Filters - A </a:t>
            </a:r>
            <a:r>
              <a:rPr lang="en-GB" dirty="0" err="1"/>
              <a:t>SqlFilter</a:t>
            </a:r>
            <a:r>
              <a:rPr lang="en-GB" dirty="0"/>
              <a:t>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p>
          <a:p>
            <a:endParaRPr lang="en-GB" dirty="0"/>
          </a:p>
          <a:p>
            <a:r>
              <a:rPr lang="en-GB" dirty="0"/>
              <a:t>Correlation Filters - A </a:t>
            </a:r>
            <a:r>
              <a:rPr lang="en-GB" dirty="0" err="1"/>
              <a:t>CorrelationFilter</a:t>
            </a:r>
            <a:r>
              <a:rPr lang="en-GB" dirty="0"/>
              <a:t> holds a set of conditions that are matched against one or more of an arriving message's user and system properties. A common use is to match against the </a:t>
            </a:r>
            <a:r>
              <a:rPr lang="en-GB" dirty="0" err="1"/>
              <a:t>CorrelationId</a:t>
            </a:r>
            <a:r>
              <a:rPr lang="en-GB" dirty="0"/>
              <a:t> property, but the application can also choose to match against </a:t>
            </a:r>
            <a:r>
              <a:rPr lang="en-GB" dirty="0" err="1"/>
              <a:t>ContentType</a:t>
            </a:r>
            <a:r>
              <a:rPr lang="en-GB" dirty="0"/>
              <a:t>, Subject, </a:t>
            </a:r>
            <a:r>
              <a:rPr lang="en-GB" dirty="0" err="1"/>
              <a:t>MessageId</a:t>
            </a:r>
            <a:r>
              <a:rPr lang="en-GB" dirty="0"/>
              <a:t>, </a:t>
            </a:r>
            <a:r>
              <a:rPr lang="en-GB" dirty="0" err="1"/>
              <a:t>ReplyTo</a:t>
            </a:r>
            <a:r>
              <a:rPr lang="en-GB" dirty="0"/>
              <a:t>, </a:t>
            </a:r>
            <a:r>
              <a:rPr lang="en-GB" dirty="0" err="1"/>
              <a:t>ReplyToSessionId</a:t>
            </a:r>
            <a:r>
              <a:rPr lang="en-GB" dirty="0"/>
              <a:t>, </a:t>
            </a:r>
            <a:r>
              <a:rPr lang="en-GB" dirty="0" err="1"/>
              <a:t>SessionId</a:t>
            </a:r>
            <a:r>
              <a:rPr lang="en-GB" dirty="0"/>
              <a:t>,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endParaRPr lang="en-GB" dirty="0"/>
          </a:p>
          <a:p>
            <a:r>
              <a:rPr lang="en-GB" dirty="0"/>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62</a:t>
            </a:fld>
            <a:endParaRPr lang="de-CH"/>
          </a:p>
        </p:txBody>
      </p:sp>
    </p:spTree>
    <p:extLst>
      <p:ext uri="{BB962C8B-B14F-4D97-AF65-F5344CB8AC3E}">
        <p14:creationId xmlns:p14="http://schemas.microsoft.com/office/powerpoint/2010/main" val="2433797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tease my polish colleagues I’m going to degrade swiss francs to Zloty (guess which is the more powerful currency ;) )</a:t>
            </a:r>
          </a:p>
          <a:p>
            <a:endParaRPr lang="en-US" dirty="0"/>
          </a:p>
          <a:p>
            <a:r>
              <a:rPr lang="en-US" dirty="0"/>
              <a:t>(Swiss national bank decoupled in 2015 the swiss franc from the euro which creates a huge currency market disaster, some polish people had deposited saving in Swiss banks in swiss francs…). Now a few years later we can laugh about this but at time that wasn’t fun. I was actually also affected. On one day I lost 30% of my yearly income due to the CHF to USD drop, just like that. </a:t>
            </a:r>
          </a:p>
        </p:txBody>
      </p:sp>
      <p:sp>
        <p:nvSpPr>
          <p:cNvPr id="4" name="Slide Number Placeholder 3"/>
          <p:cNvSpPr>
            <a:spLocks noGrp="1"/>
          </p:cNvSpPr>
          <p:nvPr>
            <p:ph type="sldNum" sz="quarter" idx="5"/>
          </p:nvPr>
        </p:nvSpPr>
        <p:spPr/>
        <p:txBody>
          <a:bodyPr/>
          <a:lstStyle/>
          <a:p>
            <a:fld id="{9BCA07FD-5BD5-4529-84B0-48DD2C561176}" type="slidenum">
              <a:rPr lang="de-CH" smtClean="0"/>
              <a:t>65</a:t>
            </a:fld>
            <a:endParaRPr lang="de-CH"/>
          </a:p>
        </p:txBody>
      </p:sp>
    </p:spTree>
    <p:extLst>
      <p:ext uri="{BB962C8B-B14F-4D97-AF65-F5344CB8AC3E}">
        <p14:creationId xmlns:p14="http://schemas.microsoft.com/office/powerpoint/2010/main" val="2040186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check the </a:t>
            </a:r>
            <a:r>
              <a:rPr lang="en-US" dirty="0" err="1"/>
              <a:t>alwaysInRush</a:t>
            </a:r>
            <a:r>
              <a:rPr lang="en-US" dirty="0"/>
              <a:t> label</a:t>
            </a:r>
          </a:p>
        </p:txBody>
      </p:sp>
      <p:sp>
        <p:nvSpPr>
          <p:cNvPr id="4" name="Slide Number Placeholder 3"/>
          <p:cNvSpPr>
            <a:spLocks noGrp="1"/>
          </p:cNvSpPr>
          <p:nvPr>
            <p:ph type="sldNum" sz="quarter" idx="5"/>
          </p:nvPr>
        </p:nvSpPr>
        <p:spPr/>
        <p:txBody>
          <a:bodyPr/>
          <a:lstStyle/>
          <a:p>
            <a:fld id="{9BCA07FD-5BD5-4529-84B0-48DD2C561176}" type="slidenum">
              <a:rPr lang="de-CH" smtClean="0"/>
              <a:t>67</a:t>
            </a:fld>
            <a:endParaRPr lang="de-CH"/>
          </a:p>
        </p:txBody>
      </p:sp>
    </p:spTree>
    <p:extLst>
      <p:ext uri="{BB962C8B-B14F-4D97-AF65-F5344CB8AC3E}">
        <p14:creationId xmlns:p14="http://schemas.microsoft.com/office/powerpoint/2010/main" val="24497678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NServiceBus</a:t>
            </a:r>
            <a:r>
              <a:rPr lang="en-US" dirty="0"/>
              <a:t> uses SQL Rules to match the enclosed message type with a like SQL filter</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68</a:t>
            </a:fld>
            <a:endParaRPr lang="de-CH"/>
          </a:p>
        </p:txBody>
      </p:sp>
    </p:spTree>
    <p:extLst>
      <p:ext uri="{BB962C8B-B14F-4D97-AF65-F5344CB8AC3E}">
        <p14:creationId xmlns:p14="http://schemas.microsoft.com/office/powerpoint/2010/main" val="297345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want to write .NET Code again Azure Service Bus we need to pull in the SDK via </a:t>
            </a:r>
            <a:r>
              <a:rPr lang="en-CA" dirty="0" err="1"/>
              <a:t>nuget</a:t>
            </a:r>
            <a:r>
              <a:rPr lang="en-CA" dirty="0"/>
              <a:t>. Let’s do that</a:t>
            </a:r>
          </a:p>
        </p:txBody>
      </p:sp>
      <p:sp>
        <p:nvSpPr>
          <p:cNvPr id="4" name="Slide Number Placeholder 3"/>
          <p:cNvSpPr>
            <a:spLocks noGrp="1"/>
          </p:cNvSpPr>
          <p:nvPr>
            <p:ph type="sldNum" sz="quarter" idx="10"/>
          </p:nvPr>
        </p:nvSpPr>
        <p:spPr/>
        <p:txBody>
          <a:bodyPr/>
          <a:lstStyle/>
          <a:p>
            <a:fld id="{8DF7B682-A23C-4AC9-A63F-72C4BE33EF59}" type="slidenum">
              <a:rPr lang="en-CA" smtClean="0"/>
              <a:t>5</a:t>
            </a:fld>
            <a:endParaRPr lang="en-CA"/>
          </a:p>
        </p:txBody>
      </p:sp>
    </p:spTree>
    <p:extLst>
      <p:ext uri="{BB962C8B-B14F-4D97-AF65-F5344CB8AC3E}">
        <p14:creationId xmlns:p14="http://schemas.microsoft.com/office/powerpoint/2010/main" val="3903835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kern="1200" dirty="0">
                <a:solidFill>
                  <a:schemeClr val="tx1"/>
                </a:solidFill>
                <a:effectLst/>
                <a:latin typeface="+mn-lt"/>
                <a:ea typeface="+mn-ea"/>
                <a:cs typeface="+mn-cs"/>
              </a:rPr>
              <a:t>All filters evaluate message properties. Filters cannot evaluate the message body.</a:t>
            </a:r>
          </a:p>
          <a:p>
            <a:r>
              <a:rPr lang="en-GB" sz="1200" b="0" i="0" kern="1200" dirty="0">
                <a:solidFill>
                  <a:schemeClr val="tx1"/>
                </a:solidFill>
                <a:effectLst/>
                <a:latin typeface="+mn-lt"/>
                <a:ea typeface="+mn-ea"/>
                <a:cs typeface="+mn-cs"/>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69</a:t>
            </a:fld>
            <a:endParaRPr lang="de-CH"/>
          </a:p>
        </p:txBody>
      </p:sp>
    </p:spTree>
    <p:extLst>
      <p:ext uri="{BB962C8B-B14F-4D97-AF65-F5344CB8AC3E}">
        <p14:creationId xmlns:p14="http://schemas.microsoft.com/office/powerpoint/2010/main" val="625529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Unless you combine </a:t>
            </a:r>
            <a:r>
              <a:rPr lang="en-US" dirty="0" err="1"/>
              <a:t>pubsub</a:t>
            </a:r>
            <a:r>
              <a:rPr lang="en-US" dirty="0"/>
              <a:t> with forwarding to create rich topologies!</a:t>
            </a:r>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70</a:t>
            </a:fld>
            <a:endParaRPr lang="de-CH"/>
          </a:p>
        </p:txBody>
      </p:sp>
    </p:spTree>
    <p:extLst>
      <p:ext uri="{BB962C8B-B14F-4D97-AF65-F5344CB8AC3E}">
        <p14:creationId xmlns:p14="http://schemas.microsoft.com/office/powerpoint/2010/main" val="38884288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see how we can combine Topics, Rules and Subscriptions together with forwarding.</a:t>
            </a:r>
          </a:p>
        </p:txBody>
      </p:sp>
      <p:sp>
        <p:nvSpPr>
          <p:cNvPr id="4" name="Slide Number Placeholder 3"/>
          <p:cNvSpPr>
            <a:spLocks noGrp="1"/>
          </p:cNvSpPr>
          <p:nvPr>
            <p:ph type="sldNum" sz="quarter" idx="5"/>
          </p:nvPr>
        </p:nvSpPr>
        <p:spPr/>
        <p:txBody>
          <a:bodyPr/>
          <a:lstStyle/>
          <a:p>
            <a:fld id="{9BCA07FD-5BD5-4529-84B0-48DD2C561176}" type="slidenum">
              <a:rPr lang="de-CH" smtClean="0"/>
              <a:t>71</a:t>
            </a:fld>
            <a:endParaRPr lang="de-CH"/>
          </a:p>
        </p:txBody>
      </p:sp>
    </p:spTree>
    <p:extLst>
      <p:ext uri="{BB962C8B-B14F-4D97-AF65-F5344CB8AC3E}">
        <p14:creationId xmlns:p14="http://schemas.microsoft.com/office/powerpoint/2010/main" val="3120830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So instead of receiving on every subscription we manage (and even if it is just one) we can configure forwarding on the subscriptions to forward messages into the input queue. While we pay an operation per forwarding in total this approach is still better because we have less moving parts to manage. For example with the subscriptions being virtual queues we would need to have an active receiver on every subscription and on the input queue plus manage the quotas, deadletter queues etc.</a:t>
            </a:r>
          </a:p>
        </p:txBody>
      </p:sp>
      <p:sp>
        <p:nvSpPr>
          <p:cNvPr id="4" name="Foliennummernplatzhalter 3"/>
          <p:cNvSpPr>
            <a:spLocks noGrp="1"/>
          </p:cNvSpPr>
          <p:nvPr>
            <p:ph type="sldNum" sz="quarter" idx="5"/>
          </p:nvPr>
        </p:nvSpPr>
        <p:spPr/>
        <p:txBody>
          <a:bodyPr/>
          <a:lstStyle/>
          <a:p>
            <a:fld id="{9BCA07FD-5BD5-4529-84B0-48DD2C561176}" type="slidenum">
              <a:rPr lang="de-CH" smtClean="0"/>
              <a:t>72</a:t>
            </a:fld>
            <a:endParaRPr lang="de-CH"/>
          </a:p>
        </p:txBody>
      </p:sp>
    </p:spTree>
    <p:extLst>
      <p:ext uri="{BB962C8B-B14F-4D97-AF65-F5344CB8AC3E}">
        <p14:creationId xmlns:p14="http://schemas.microsoft.com/office/powerpoint/2010/main" val="17432332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before with a slight twist</a:t>
            </a:r>
          </a:p>
        </p:txBody>
      </p:sp>
      <p:sp>
        <p:nvSpPr>
          <p:cNvPr id="4" name="Slide Number Placeholder 3"/>
          <p:cNvSpPr>
            <a:spLocks noGrp="1"/>
          </p:cNvSpPr>
          <p:nvPr>
            <p:ph type="sldNum" sz="quarter" idx="5"/>
          </p:nvPr>
        </p:nvSpPr>
        <p:spPr/>
        <p:txBody>
          <a:bodyPr/>
          <a:lstStyle/>
          <a:p>
            <a:fld id="{9BCA07FD-5BD5-4529-84B0-48DD2C561176}" type="slidenum">
              <a:rPr lang="de-CH" smtClean="0"/>
              <a:t>73</a:t>
            </a:fld>
            <a:endParaRPr lang="de-CH"/>
          </a:p>
        </p:txBody>
      </p:sp>
    </p:spTree>
    <p:extLst>
      <p:ext uri="{BB962C8B-B14F-4D97-AF65-F5344CB8AC3E}">
        <p14:creationId xmlns:p14="http://schemas.microsoft.com/office/powerpoint/2010/main" val="2907880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run this. Very unspectacular. Things just arrive in the input queue :D</a:t>
            </a:r>
          </a:p>
          <a:p>
            <a:endParaRPr lang="en-US" dirty="0"/>
          </a:p>
          <a:p>
            <a:r>
              <a:rPr lang="en-US" dirty="0"/>
              <a:t>Let’s see how it looks like with the Service Bus Explorer</a:t>
            </a:r>
          </a:p>
        </p:txBody>
      </p:sp>
      <p:sp>
        <p:nvSpPr>
          <p:cNvPr id="4" name="Slide Number Placeholder 3"/>
          <p:cNvSpPr>
            <a:spLocks noGrp="1"/>
          </p:cNvSpPr>
          <p:nvPr>
            <p:ph type="sldNum" sz="quarter" idx="5"/>
          </p:nvPr>
        </p:nvSpPr>
        <p:spPr/>
        <p:txBody>
          <a:bodyPr/>
          <a:lstStyle/>
          <a:p>
            <a:fld id="{9BCA07FD-5BD5-4529-84B0-48DD2C561176}" type="slidenum">
              <a:rPr lang="de-CH" smtClean="0"/>
              <a:t>74</a:t>
            </a:fld>
            <a:endParaRPr lang="de-CH"/>
          </a:p>
        </p:txBody>
      </p:sp>
    </p:spTree>
    <p:extLst>
      <p:ext uri="{BB962C8B-B14F-4D97-AF65-F5344CB8AC3E}">
        <p14:creationId xmlns:p14="http://schemas.microsoft.com/office/powerpoint/2010/main" val="4213961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subscriptions are empty and all the messages arrived in the input queue</a:t>
            </a:r>
          </a:p>
          <a:p>
            <a:endParaRPr lang="en-US" dirty="0"/>
          </a:p>
          <a:p>
            <a:r>
              <a:rPr lang="en-US" dirty="0"/>
              <a:t>Let’s have a quick look at the messages and see if the rule actions got still applied</a:t>
            </a:r>
          </a:p>
        </p:txBody>
      </p:sp>
      <p:sp>
        <p:nvSpPr>
          <p:cNvPr id="4" name="Slide Number Placeholder 3"/>
          <p:cNvSpPr>
            <a:spLocks noGrp="1"/>
          </p:cNvSpPr>
          <p:nvPr>
            <p:ph type="sldNum" sz="quarter" idx="5"/>
          </p:nvPr>
        </p:nvSpPr>
        <p:spPr/>
        <p:txBody>
          <a:bodyPr/>
          <a:lstStyle/>
          <a:p>
            <a:fld id="{9BCA07FD-5BD5-4529-84B0-48DD2C561176}" type="slidenum">
              <a:rPr lang="de-CH" smtClean="0"/>
              <a:t>75</a:t>
            </a:fld>
            <a:endParaRPr lang="de-CH"/>
          </a:p>
        </p:txBody>
      </p:sp>
    </p:spTree>
    <p:extLst>
      <p:ext uri="{BB962C8B-B14F-4D97-AF65-F5344CB8AC3E}">
        <p14:creationId xmlns:p14="http://schemas.microsoft.com/office/powerpoint/2010/main" val="1542457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even my silly currency conversion still works</a:t>
            </a:r>
          </a:p>
        </p:txBody>
      </p:sp>
      <p:sp>
        <p:nvSpPr>
          <p:cNvPr id="4" name="Slide Number Placeholder 3"/>
          <p:cNvSpPr>
            <a:spLocks noGrp="1"/>
          </p:cNvSpPr>
          <p:nvPr>
            <p:ph type="sldNum" sz="quarter" idx="5"/>
          </p:nvPr>
        </p:nvSpPr>
        <p:spPr/>
        <p:txBody>
          <a:bodyPr/>
          <a:lstStyle/>
          <a:p>
            <a:fld id="{9BCA07FD-5BD5-4529-84B0-48DD2C561176}" type="slidenum">
              <a:rPr lang="de-CH" smtClean="0"/>
              <a:t>76</a:t>
            </a:fld>
            <a:endParaRPr lang="de-CH"/>
          </a:p>
        </p:txBody>
      </p:sp>
    </p:spTree>
    <p:extLst>
      <p:ext uri="{BB962C8B-B14F-4D97-AF65-F5344CB8AC3E}">
        <p14:creationId xmlns:p14="http://schemas.microsoft.com/office/powerpoint/2010/main" val="3331975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Unlike a batch, we have a group of messages to send, but not all messages are available as at the same time.</a:t>
            </a:r>
          </a:p>
          <a:p>
            <a:r>
              <a:rPr lang="en-CA" dirty="0"/>
              <a:t>We’d like to send messages in a transactional manner, ensuring that either all messages are sent successfully or they all rolled back</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77</a:t>
            </a:fld>
            <a:endParaRPr lang="de-CH"/>
          </a:p>
        </p:txBody>
      </p:sp>
    </p:spTree>
    <p:extLst>
      <p:ext uri="{BB962C8B-B14F-4D97-AF65-F5344CB8AC3E}">
        <p14:creationId xmlns:p14="http://schemas.microsoft.com/office/powerpoint/2010/main" val="28064904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simply wrap the Send operations within a transaction scope that has the async flow option enabled. The send operations will automatically enlist in that transaction scope.</a:t>
            </a:r>
          </a:p>
        </p:txBody>
      </p:sp>
      <p:sp>
        <p:nvSpPr>
          <p:cNvPr id="4" name="Slide Number Placeholder 3"/>
          <p:cNvSpPr>
            <a:spLocks noGrp="1"/>
          </p:cNvSpPr>
          <p:nvPr>
            <p:ph type="sldNum" sz="quarter" idx="5"/>
          </p:nvPr>
        </p:nvSpPr>
        <p:spPr/>
        <p:txBody>
          <a:bodyPr/>
          <a:lstStyle/>
          <a:p>
            <a:fld id="{9BCA07FD-5BD5-4529-84B0-48DD2C561176}" type="slidenum">
              <a:rPr lang="de-CH" smtClean="0"/>
              <a:t>78</a:t>
            </a:fld>
            <a:endParaRPr lang="de-CH"/>
          </a:p>
        </p:txBody>
      </p:sp>
    </p:spTree>
    <p:extLst>
      <p:ext uri="{BB962C8B-B14F-4D97-AF65-F5344CB8AC3E}">
        <p14:creationId xmlns:p14="http://schemas.microsoft.com/office/powerpoint/2010/main" val="1213089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it’s that one, scroll down</a:t>
            </a:r>
          </a:p>
          <a:p>
            <a:r>
              <a:rPr lang="en-US" dirty="0"/>
              <a:t>Even further</a:t>
            </a:r>
          </a:p>
          <a:p>
            <a:r>
              <a:rPr lang="en-US" dirty="0"/>
              <a:t>Oh there it is!</a:t>
            </a:r>
          </a:p>
        </p:txBody>
      </p:sp>
      <p:sp>
        <p:nvSpPr>
          <p:cNvPr id="4" name="Slide Number Placeholder 3"/>
          <p:cNvSpPr>
            <a:spLocks noGrp="1"/>
          </p:cNvSpPr>
          <p:nvPr>
            <p:ph type="sldNum" sz="quarter" idx="5"/>
          </p:nvPr>
        </p:nvSpPr>
        <p:spPr/>
        <p:txBody>
          <a:bodyPr/>
          <a:lstStyle/>
          <a:p>
            <a:fld id="{9BCA07FD-5BD5-4529-84B0-48DD2C561176}" type="slidenum">
              <a:rPr lang="de-CH" smtClean="0"/>
              <a:t>6</a:t>
            </a:fld>
            <a:endParaRPr lang="de-CH"/>
          </a:p>
        </p:txBody>
      </p:sp>
    </p:spTree>
    <p:extLst>
      <p:ext uri="{BB962C8B-B14F-4D97-AF65-F5344CB8AC3E}">
        <p14:creationId xmlns:p14="http://schemas.microsoft.com/office/powerpoint/2010/main" val="1376458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first two send operations nothing is visible in the destination queue. Only after the transaction is completed things become visible</a:t>
            </a:r>
            <a:endParaRPr lang="LID4096" dirty="0"/>
          </a:p>
        </p:txBody>
      </p:sp>
      <p:sp>
        <p:nvSpPr>
          <p:cNvPr id="4" name="Slide Number Placeholder 3"/>
          <p:cNvSpPr>
            <a:spLocks noGrp="1"/>
          </p:cNvSpPr>
          <p:nvPr>
            <p:ph type="sldNum" sz="quarter" idx="5"/>
          </p:nvPr>
        </p:nvSpPr>
        <p:spPr/>
        <p:txBody>
          <a:bodyPr/>
          <a:lstStyle/>
          <a:p>
            <a:fld id="{9BCA07FD-5BD5-4529-84B0-48DD2C561176}" type="slidenum">
              <a:rPr lang="de-CH" smtClean="0"/>
              <a:t>79</a:t>
            </a:fld>
            <a:endParaRPr lang="de-CH"/>
          </a:p>
        </p:txBody>
      </p:sp>
    </p:spTree>
    <p:extLst>
      <p:ext uri="{BB962C8B-B14F-4D97-AF65-F5344CB8AC3E}">
        <p14:creationId xmlns:p14="http://schemas.microsoft.com/office/powerpoint/2010/main" val="38097623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Batching is a latency optimization technique and not a cost optimization technique</a:t>
            </a:r>
          </a:p>
          <a:p>
            <a:endParaRPr lang="en-US" dirty="0"/>
          </a:p>
          <a:p>
            <a:r>
              <a:rPr lang="en-US" dirty="0"/>
              <a:t>Let’s have a look what the latency to some of my closest datacenters is</a:t>
            </a:r>
          </a:p>
        </p:txBody>
      </p:sp>
      <p:sp>
        <p:nvSpPr>
          <p:cNvPr id="4" name="Slide Number Placeholder 3"/>
          <p:cNvSpPr>
            <a:spLocks noGrp="1"/>
          </p:cNvSpPr>
          <p:nvPr>
            <p:ph type="sldNum" sz="quarter" idx="5"/>
          </p:nvPr>
        </p:nvSpPr>
        <p:spPr/>
        <p:txBody>
          <a:bodyPr/>
          <a:lstStyle/>
          <a:p>
            <a:fld id="{9BCA07FD-5BD5-4529-84B0-48DD2C561176}" type="slidenum">
              <a:rPr lang="de-CH" smtClean="0"/>
              <a:t>80</a:t>
            </a:fld>
            <a:endParaRPr lang="de-CH"/>
          </a:p>
        </p:txBody>
      </p:sp>
    </p:spTree>
    <p:extLst>
      <p:ext uri="{BB962C8B-B14F-4D97-AF65-F5344CB8AC3E}">
        <p14:creationId xmlns:p14="http://schemas.microsoft.com/office/powerpoint/2010/main" val="1111467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a:t>
            </a:r>
            <a:r>
              <a:rPr lang="en-US" dirty="0" err="1"/>
              <a:t>ms</a:t>
            </a:r>
            <a:r>
              <a:rPr lang="en-US" dirty="0"/>
              <a:t> average (although in real life averages are meaningless)</a:t>
            </a:r>
          </a:p>
          <a:p>
            <a:r>
              <a:rPr lang="en-US" dirty="0"/>
              <a:t>So effectively for every send takes 20 </a:t>
            </a:r>
            <a:r>
              <a:rPr lang="en-US" dirty="0" err="1"/>
              <a:t>ms.</a:t>
            </a:r>
            <a:r>
              <a:rPr lang="en-US" dirty="0"/>
              <a:t> When sending 10 messages it would take us 200 </a:t>
            </a:r>
            <a:r>
              <a:rPr lang="en-US" dirty="0" err="1"/>
              <a:t>ms.</a:t>
            </a:r>
            <a:endParaRPr lang="en-US" dirty="0"/>
          </a:p>
          <a:p>
            <a:endParaRPr lang="en-US" dirty="0"/>
          </a:p>
          <a:p>
            <a:r>
              <a:rPr lang="en-US" dirty="0"/>
              <a:t>With batching we can send 10 messages with one call (although that one has slightly more data in it)</a:t>
            </a:r>
          </a:p>
          <a:p>
            <a:r>
              <a:rPr lang="en-US" dirty="0"/>
              <a:t>Let’s see how that works</a:t>
            </a:r>
          </a:p>
        </p:txBody>
      </p:sp>
      <p:sp>
        <p:nvSpPr>
          <p:cNvPr id="4" name="Slide Number Placeholder 3"/>
          <p:cNvSpPr>
            <a:spLocks noGrp="1"/>
          </p:cNvSpPr>
          <p:nvPr>
            <p:ph type="sldNum" sz="quarter" idx="5"/>
          </p:nvPr>
        </p:nvSpPr>
        <p:spPr/>
        <p:txBody>
          <a:bodyPr/>
          <a:lstStyle/>
          <a:p>
            <a:fld id="{9BCA07FD-5BD5-4529-84B0-48DD2C561176}" type="slidenum">
              <a:rPr lang="de-CH" smtClean="0"/>
              <a:t>81</a:t>
            </a:fld>
            <a:endParaRPr lang="de-CH"/>
          </a:p>
        </p:txBody>
      </p:sp>
    </p:spTree>
    <p:extLst>
      <p:ext uri="{BB962C8B-B14F-4D97-AF65-F5344CB8AC3E}">
        <p14:creationId xmlns:p14="http://schemas.microsoft.com/office/powerpoint/2010/main" val="36295962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t>
            </a:r>
            <a:r>
              <a:rPr lang="en-US"/>
              <a:t>are restrictions </a:t>
            </a:r>
            <a:r>
              <a:rPr lang="en-US" dirty="0"/>
              <a:t>though</a:t>
            </a:r>
          </a:p>
        </p:txBody>
      </p:sp>
      <p:sp>
        <p:nvSpPr>
          <p:cNvPr id="4" name="Slide Number Placeholder 3"/>
          <p:cNvSpPr>
            <a:spLocks noGrp="1"/>
          </p:cNvSpPr>
          <p:nvPr>
            <p:ph type="sldNum" sz="quarter" idx="5"/>
          </p:nvPr>
        </p:nvSpPr>
        <p:spPr/>
        <p:txBody>
          <a:bodyPr/>
          <a:lstStyle/>
          <a:p>
            <a:fld id="{9BCA07FD-5BD5-4529-84B0-48DD2C561176}" type="slidenum">
              <a:rPr lang="de-CH" smtClean="0"/>
              <a:t>82</a:t>
            </a:fld>
            <a:endParaRPr lang="de-CH"/>
          </a:p>
        </p:txBody>
      </p:sp>
    </p:spTree>
    <p:extLst>
      <p:ext uri="{BB962C8B-B14F-4D97-AF65-F5344CB8AC3E}">
        <p14:creationId xmlns:p14="http://schemas.microsoft.com/office/powerpoint/2010/main" val="39745396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CA" dirty="0"/>
              <a:t>Use Attachment plugin to reduce messages size, caveat the new SDK doesn’t support plugins yet</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Premium tier – bring a bigger gun</a:t>
            </a:r>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86</a:t>
            </a:fld>
            <a:endParaRPr lang="de-CH"/>
          </a:p>
        </p:txBody>
      </p:sp>
    </p:spTree>
    <p:extLst>
      <p:ext uri="{BB962C8B-B14F-4D97-AF65-F5344CB8AC3E}">
        <p14:creationId xmlns:p14="http://schemas.microsoft.com/office/powerpoint/2010/main" val="13033956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p>
          <a:p>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87</a:t>
            </a:fld>
            <a:endParaRPr lang="de-CH"/>
          </a:p>
        </p:txBody>
      </p:sp>
    </p:spTree>
    <p:extLst>
      <p:ext uri="{BB962C8B-B14F-4D97-AF65-F5344CB8AC3E}">
        <p14:creationId xmlns:p14="http://schemas.microsoft.com/office/powerpoint/2010/main" val="7526297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Similar to shipping something from one point (source) to another point (destination), your package might go through straight to the destination and instead, might go through an intermediary.</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idea behind Send-via is to create an atomic operation between an incoming message and the outgoing messages.</a:t>
            </a:r>
          </a:p>
          <a:p>
            <a:endParaRPr lang="en-CA" dirty="0"/>
          </a:p>
          <a:p>
            <a:endParaRPr lang="de-CH" dirty="0"/>
          </a:p>
        </p:txBody>
      </p:sp>
      <p:sp>
        <p:nvSpPr>
          <p:cNvPr id="4" name="Foliennummernplatzhalter 3"/>
          <p:cNvSpPr>
            <a:spLocks noGrp="1"/>
          </p:cNvSpPr>
          <p:nvPr>
            <p:ph type="sldNum" sz="quarter" idx="5"/>
          </p:nvPr>
        </p:nvSpPr>
        <p:spPr/>
        <p:txBody>
          <a:bodyPr/>
          <a:lstStyle/>
          <a:p>
            <a:fld id="{9BCA07FD-5BD5-4529-84B0-48DD2C561176}" type="slidenum">
              <a:rPr lang="de-CH" smtClean="0"/>
              <a:t>88</a:t>
            </a:fld>
            <a:endParaRPr lang="de-CH"/>
          </a:p>
        </p:txBody>
      </p:sp>
    </p:spTree>
    <p:extLst>
      <p:ext uri="{BB962C8B-B14F-4D97-AF65-F5344CB8AC3E}">
        <p14:creationId xmlns:p14="http://schemas.microsoft.com/office/powerpoint/2010/main" val="960527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First send </a:t>
            </a:r>
            <a:r>
              <a:rPr lang="de-CH" dirty="0" err="1"/>
              <a:t>messages</a:t>
            </a:r>
            <a:r>
              <a:rPr lang="de-CH" dirty="0"/>
              <a:t> </a:t>
            </a:r>
            <a:r>
              <a:rPr lang="de-CH" dirty="0" err="1"/>
              <a:t>within</a:t>
            </a:r>
            <a:r>
              <a:rPr lang="de-CH" dirty="0"/>
              <a:t> </a:t>
            </a:r>
            <a:r>
              <a:rPr lang="de-CH" dirty="0" err="1"/>
              <a:t>receive</a:t>
            </a:r>
            <a:r>
              <a:rPr lang="de-CH" dirty="0"/>
              <a:t> </a:t>
            </a:r>
            <a:r>
              <a:rPr lang="de-CH" dirty="0" err="1"/>
              <a:t>without</a:t>
            </a:r>
            <a:r>
              <a:rPr lang="de-CH" dirty="0"/>
              <a:t> TX </a:t>
            </a:r>
            <a:r>
              <a:rPr lang="de-CH" dirty="0" err="1"/>
              <a:t>Scope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92</a:t>
            </a:fld>
            <a:endParaRPr lang="de-CH"/>
          </a:p>
        </p:txBody>
      </p:sp>
    </p:spTree>
    <p:extLst>
      <p:ext uri="{BB962C8B-B14F-4D97-AF65-F5344CB8AC3E}">
        <p14:creationId xmlns:p14="http://schemas.microsoft.com/office/powerpoint/2010/main" val="40142864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for </a:t>
            </a:r>
            <a:r>
              <a:rPr lang="en-US" dirty="0" err="1"/>
              <a:t>deadlettering</a:t>
            </a:r>
            <a:endParaRPr lang="en-US" dirty="0"/>
          </a:p>
          <a:p>
            <a:pPr marL="171450" indent="-171450">
              <a:buFontTx/>
              <a:buChar char="-"/>
            </a:pPr>
            <a:r>
              <a:rPr lang="en-US" dirty="0"/>
              <a:t>Exceeded </a:t>
            </a:r>
            <a:r>
              <a:rPr lang="en-US" dirty="0" err="1"/>
              <a:t>TimeToLive</a:t>
            </a:r>
            <a:endParaRPr lang="en-US" dirty="0"/>
          </a:p>
          <a:p>
            <a:pPr marL="171450" indent="-171450">
              <a:buFontTx/>
              <a:buChar char="-"/>
            </a:pPr>
            <a:r>
              <a:rPr lang="en-US" dirty="0"/>
              <a:t>Exceeded </a:t>
            </a:r>
            <a:r>
              <a:rPr lang="en-US" dirty="0" err="1"/>
              <a:t>MaxDeliveryCount</a:t>
            </a:r>
            <a:endParaRPr lang="en-US" dirty="0"/>
          </a:p>
          <a:p>
            <a:pPr marL="171450" indent="-171450">
              <a:buFontTx/>
              <a:buChar char="-"/>
            </a:pPr>
            <a:r>
              <a:rPr lang="en-US" dirty="0"/>
              <a:t>Errors while processing subscription rules when SubscriptionDescription.EnableDeadLetteringOnFilterEvaluationExceptions is set</a:t>
            </a:r>
          </a:p>
          <a:p>
            <a:endParaRPr lang="en-US" dirty="0"/>
          </a:p>
          <a:p>
            <a:r>
              <a:rPr lang="en-US" dirty="0"/>
              <a:t>Every queue has essentially 4 queues</a:t>
            </a:r>
          </a:p>
          <a:p>
            <a:endParaRPr lang="en-US" dirty="0"/>
          </a:p>
          <a:p>
            <a:r>
              <a:rPr lang="fr-FR" sz="1200" b="0" i="0" kern="1200" dirty="0">
                <a:solidFill>
                  <a:schemeClr val="tx1"/>
                </a:solidFill>
                <a:effectLst/>
                <a:latin typeface="+mn-lt"/>
                <a:ea typeface="+mn-ea"/>
                <a:cs typeface="+mn-cs"/>
              </a:rPr>
              <a:t>queue</a:t>
            </a:r>
          </a:p>
          <a:p>
            <a:r>
              <a:rPr lang="fr-FR" sz="1200" b="0" i="0" kern="1200" dirty="0">
                <a:solidFill>
                  <a:schemeClr val="tx1"/>
                </a:solidFill>
                <a:effectLst/>
                <a:latin typeface="+mn-lt"/>
                <a:ea typeface="+mn-ea"/>
                <a:cs typeface="+mn-cs"/>
              </a:rPr>
              <a:t>queue/$DeadLetterQueue</a:t>
            </a:r>
          </a:p>
          <a:p>
            <a:r>
              <a:rPr lang="fr-FR" sz="1200" b="0" i="0" kern="1200" dirty="0">
                <a:solidFill>
                  <a:schemeClr val="tx1"/>
                </a:solidFill>
                <a:effectLst/>
                <a:latin typeface="+mn-lt"/>
                <a:ea typeface="+mn-ea"/>
                <a:cs typeface="+mn-cs"/>
              </a:rPr>
              <a:t>queue/$Transfer</a:t>
            </a:r>
          </a:p>
          <a:p>
            <a:r>
              <a:rPr lang="fr-FR" sz="1200" b="0" i="0" kern="1200" dirty="0">
                <a:solidFill>
                  <a:schemeClr val="tx1"/>
                </a:solidFill>
                <a:effectLst/>
                <a:latin typeface="+mn-lt"/>
                <a:ea typeface="+mn-ea"/>
                <a:cs typeface="+mn-cs"/>
              </a:rPr>
              <a:t>queue/$Transfer/$DeadLetterQueue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93</a:t>
            </a:fld>
            <a:endParaRPr lang="de-CH"/>
          </a:p>
        </p:txBody>
      </p:sp>
    </p:spTree>
    <p:extLst>
      <p:ext uri="{BB962C8B-B14F-4D97-AF65-F5344CB8AC3E}">
        <p14:creationId xmlns:p14="http://schemas.microsoft.com/office/powerpoint/2010/main" val="42226836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session acts in many ways like a sub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Sessions provide concurrent de-multiplexing of interleaved message streams while preserving and guaranteeing ordered delivery.</a:t>
            </a:r>
            <a:endParaRPr lang="en-CA" dirty="0"/>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97</a:t>
            </a:fld>
            <a:endParaRPr lang="de-CH"/>
          </a:p>
        </p:txBody>
      </p:sp>
    </p:spTree>
    <p:extLst>
      <p:ext uri="{BB962C8B-B14F-4D97-AF65-F5344CB8AC3E}">
        <p14:creationId xmlns:p14="http://schemas.microsoft.com/office/powerpoint/2010/main" val="2147267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there are multiple clients available. The service is quite mature and the client libs went through several iterations from</a:t>
            </a:r>
          </a:p>
          <a:p>
            <a:endParaRPr lang="en-US" dirty="0"/>
          </a:p>
          <a:p>
            <a:r>
              <a:rPr lang="en-US" dirty="0" err="1"/>
              <a:t>WindowsAzure.ServiceBus</a:t>
            </a:r>
            <a:endParaRPr lang="en-US" dirty="0"/>
          </a:p>
          <a:p>
            <a:r>
              <a:rPr lang="en-US" dirty="0" err="1"/>
              <a:t>Microsoft.Azure.ServiceBus</a:t>
            </a:r>
            <a:endParaRPr lang="en-US" dirty="0"/>
          </a:p>
          <a:p>
            <a:endParaRPr lang="en-US" dirty="0"/>
          </a:p>
          <a:p>
            <a:r>
              <a:rPr lang="en-US" dirty="0"/>
              <a:t>And finally due to recent alignment efforts across all the Azure SDKs</a:t>
            </a:r>
          </a:p>
          <a:p>
            <a:endParaRPr lang="en-US" dirty="0"/>
          </a:p>
          <a:p>
            <a:r>
              <a:rPr lang="en-US" dirty="0" err="1"/>
              <a:t>Azure.Messaging.ServiceBus</a:t>
            </a:r>
            <a:endParaRPr lang="en-US" dirty="0"/>
          </a:p>
          <a:p>
            <a:endParaRPr lang="en-US" dirty="0"/>
          </a:p>
          <a:p>
            <a:r>
              <a:rPr lang="en-US" dirty="0"/>
              <a:t>Use that one. It’s great. And like the node ecosystem things won’t change for the next two weeks I’m sure ;)</a:t>
            </a:r>
          </a:p>
        </p:txBody>
      </p:sp>
      <p:sp>
        <p:nvSpPr>
          <p:cNvPr id="4" name="Slide Number Placeholder 3"/>
          <p:cNvSpPr>
            <a:spLocks noGrp="1"/>
          </p:cNvSpPr>
          <p:nvPr>
            <p:ph type="sldNum" sz="quarter" idx="5"/>
          </p:nvPr>
        </p:nvSpPr>
        <p:spPr/>
        <p:txBody>
          <a:bodyPr/>
          <a:lstStyle/>
          <a:p>
            <a:fld id="{9BCA07FD-5BD5-4529-84B0-48DD2C561176}" type="slidenum">
              <a:rPr lang="de-CH" smtClean="0"/>
              <a:t>7</a:t>
            </a:fld>
            <a:endParaRPr lang="de-CH"/>
          </a:p>
        </p:txBody>
      </p:sp>
    </p:spTree>
    <p:extLst>
      <p:ext uri="{BB962C8B-B14F-4D97-AF65-F5344CB8AC3E}">
        <p14:creationId xmlns:p14="http://schemas.microsoft.com/office/powerpoint/2010/main" val="4120182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When the </a:t>
            </a:r>
            <a:r>
              <a:rPr lang="en-CA" sz="1200" b="0" i="0" u="sng" kern="1200" dirty="0" err="1">
                <a:solidFill>
                  <a:schemeClr val="tx1"/>
                </a:solidFill>
                <a:effectLst/>
                <a:latin typeface="+mn-lt"/>
                <a:ea typeface="+mn-ea"/>
                <a:cs typeface="+mn-cs"/>
                <a:hlinkClick r:id="rId3"/>
              </a:rPr>
              <a:t>MessageSession</a:t>
            </a:r>
            <a:r>
              <a:rPr lang="en-CA" sz="1200" b="0" i="0" kern="1200" dirty="0">
                <a:solidFill>
                  <a:schemeClr val="tx1"/>
                </a:solidFill>
                <a:effectLst/>
                <a:latin typeface="+mn-lt"/>
                <a:ea typeface="+mn-ea"/>
                <a:cs typeface="+mn-cs"/>
              </a:rPr>
              <a:t> object is accepted and while it is held by a client, that client holds an exclusive lock on all messages with that session's </a:t>
            </a:r>
            <a:r>
              <a:rPr lang="en-CA" sz="1200" b="0" i="0" u="sng" kern="1200" dirty="0" err="1">
                <a:solidFill>
                  <a:schemeClr val="tx1"/>
                </a:solidFill>
                <a:effectLst/>
                <a:latin typeface="+mn-lt"/>
                <a:ea typeface="+mn-ea"/>
                <a:cs typeface="+mn-cs"/>
                <a:hlinkClick r:id="rId4"/>
              </a:rPr>
              <a:t>SessionId</a:t>
            </a:r>
            <a:r>
              <a:rPr lang="en-CA" sz="1200" b="0" i="0" kern="1200" dirty="0">
                <a:solidFill>
                  <a:schemeClr val="tx1"/>
                </a:solidFill>
                <a:effectLst/>
                <a:latin typeface="+mn-lt"/>
                <a:ea typeface="+mn-ea"/>
                <a:cs typeface="+mn-cs"/>
              </a:rPr>
              <a:t> that exist in the queue or subscription, and also on all messages with that </a:t>
            </a:r>
            <a:r>
              <a:rPr lang="en-CA" sz="1200" b="1"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that still arrive while the session is held.</a:t>
            </a:r>
          </a:p>
          <a:p>
            <a:r>
              <a:rPr lang="en-CA" sz="1200" b="0" i="0" kern="1200" dirty="0">
                <a:solidFill>
                  <a:schemeClr val="tx1"/>
                </a:solidFill>
                <a:effectLst/>
                <a:latin typeface="+mn-lt"/>
                <a:ea typeface="+mn-ea"/>
                <a:cs typeface="+mn-cs"/>
              </a:rPr>
              <a:t>The lock is released when </a:t>
            </a:r>
            <a:r>
              <a:rPr lang="en-CA" sz="1200" b="1" i="0" kern="1200" dirty="0">
                <a:solidFill>
                  <a:schemeClr val="tx1"/>
                </a:solidFill>
                <a:effectLst/>
                <a:latin typeface="+mn-lt"/>
                <a:ea typeface="+mn-ea"/>
                <a:cs typeface="+mn-cs"/>
              </a:rPr>
              <a:t>Close</a:t>
            </a:r>
            <a:r>
              <a:rPr lang="en-CA" sz="1200" b="0" i="0" kern="1200" dirty="0">
                <a:solidFill>
                  <a:schemeClr val="tx1"/>
                </a:solidFill>
                <a:effectLst/>
                <a:latin typeface="+mn-lt"/>
                <a:ea typeface="+mn-ea"/>
                <a:cs typeface="+mn-cs"/>
              </a:rPr>
              <a:t> or </a:t>
            </a:r>
            <a:r>
              <a:rPr lang="en-CA" sz="1200" b="1" i="0" kern="1200" dirty="0" err="1">
                <a:solidFill>
                  <a:schemeClr val="tx1"/>
                </a:solidFill>
                <a:effectLst/>
                <a:latin typeface="+mn-lt"/>
                <a:ea typeface="+mn-ea"/>
                <a:cs typeface="+mn-cs"/>
              </a:rPr>
              <a:t>CloseAsync</a:t>
            </a:r>
            <a:r>
              <a:rPr lang="en-CA" sz="1200" b="0" i="0" kern="1200" dirty="0">
                <a:solidFill>
                  <a:schemeClr val="tx1"/>
                </a:solidFill>
                <a:effectLst/>
                <a:latin typeface="+mn-lt"/>
                <a:ea typeface="+mn-ea"/>
                <a:cs typeface="+mn-cs"/>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p>
          <a:p>
            <a:r>
              <a:rPr lang="en-CA" sz="1200" b="0" i="0" kern="1200" dirty="0">
                <a:solidFill>
                  <a:schemeClr val="tx1"/>
                </a:solidFill>
                <a:effectLst/>
                <a:latin typeface="+mn-lt"/>
                <a:ea typeface="+mn-ea"/>
                <a:cs typeface="+mn-cs"/>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p>
          <a:p>
            <a:r>
              <a:rPr lang="en-CA" sz="1200" b="0" i="0" kern="1200" dirty="0">
                <a:solidFill>
                  <a:schemeClr val="tx1"/>
                </a:solidFill>
                <a:effectLst/>
                <a:latin typeface="+mn-lt"/>
                <a:ea typeface="+mn-ea"/>
                <a:cs typeface="+mn-cs"/>
              </a:rPr>
              <a:t>The previous illustration shows three concurrent session receivers. One Session with </a:t>
            </a:r>
            <a:r>
              <a:rPr lang="en-CA" sz="1200" b="0" i="0" kern="1200" dirty="0" err="1">
                <a:solidFill>
                  <a:schemeClr val="tx1"/>
                </a:solidFill>
                <a:effectLst/>
                <a:latin typeface="+mn-lt"/>
                <a:ea typeface="+mn-ea"/>
                <a:cs typeface="+mn-cs"/>
              </a:rPr>
              <a:t>SessionId</a:t>
            </a:r>
            <a:r>
              <a:rPr lang="en-CA" sz="1200" b="0" i="0" kern="1200" dirty="0">
                <a:solidFill>
                  <a:schemeClr val="tx1"/>
                </a:solidFill>
                <a:effectLst/>
                <a:latin typeface="+mn-lt"/>
                <a:ea typeface="+mn-ea"/>
                <a:cs typeface="+mn-cs"/>
              </a:rPr>
              <a:t> = 4 has no active, owning client, which means that no messages are delivered from this specific session. A session acts in many ways like a sub queue.</a:t>
            </a:r>
          </a:p>
          <a:p>
            <a:r>
              <a:rPr lang="en-CA" sz="1200" b="0" i="0" kern="1200" dirty="0">
                <a:solidFill>
                  <a:schemeClr val="tx1"/>
                </a:solidFill>
                <a:effectLst/>
                <a:latin typeface="+mn-lt"/>
                <a:ea typeface="+mn-ea"/>
                <a:cs typeface="+mn-cs"/>
              </a:rPr>
              <a:t>The session lock held by the session receiver is an umbrella for the message locks used by the </a:t>
            </a:r>
            <a:r>
              <a:rPr lang="en-CA" sz="1200" b="0" i="1" kern="1200" dirty="0">
                <a:solidFill>
                  <a:schemeClr val="tx1"/>
                </a:solidFill>
                <a:effectLst/>
                <a:latin typeface="+mn-lt"/>
                <a:ea typeface="+mn-ea"/>
                <a:cs typeface="+mn-cs"/>
              </a:rPr>
              <a:t>peek-lock</a:t>
            </a:r>
            <a:r>
              <a:rPr lang="en-CA" sz="1200" b="0" i="0" kern="1200" dirty="0">
                <a:solidFill>
                  <a:schemeClr val="tx1"/>
                </a:solidFill>
                <a:effectLst/>
                <a:latin typeface="+mn-lt"/>
                <a:ea typeface="+mn-ea"/>
                <a:cs typeface="+mn-cs"/>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p>
          <a:p>
            <a:endParaRPr lang="en-CA" dirty="0"/>
          </a:p>
          <a:p>
            <a:r>
              <a:rPr lang="en-CA" dirty="0"/>
              <a:t>Session state is - limited to the maximum message size</a:t>
            </a:r>
          </a:p>
        </p:txBody>
      </p:sp>
      <p:sp>
        <p:nvSpPr>
          <p:cNvPr id="4" name="Slide Number Placeholder 3"/>
          <p:cNvSpPr>
            <a:spLocks noGrp="1"/>
          </p:cNvSpPr>
          <p:nvPr>
            <p:ph type="sldNum" sz="quarter" idx="10"/>
          </p:nvPr>
        </p:nvSpPr>
        <p:spPr/>
        <p:txBody>
          <a:bodyPr/>
          <a:lstStyle/>
          <a:p>
            <a:fld id="{8DF7B682-A23C-4AC9-A63F-72C4BE33EF59}" type="slidenum">
              <a:rPr lang="en-CA" smtClean="0"/>
              <a:t>98</a:t>
            </a:fld>
            <a:endParaRPr lang="en-CA"/>
          </a:p>
        </p:txBody>
      </p:sp>
    </p:spTree>
    <p:extLst>
      <p:ext uri="{BB962C8B-B14F-4D97-AF65-F5344CB8AC3E}">
        <p14:creationId xmlns:p14="http://schemas.microsoft.com/office/powerpoint/2010/main" val="28083925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100</a:t>
            </a:fld>
            <a:endParaRPr lang="de-CH"/>
          </a:p>
        </p:txBody>
      </p:sp>
    </p:spTree>
    <p:extLst>
      <p:ext uri="{BB962C8B-B14F-4D97-AF65-F5344CB8AC3E}">
        <p14:creationId xmlns:p14="http://schemas.microsoft.com/office/powerpoint/2010/main" val="6798696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Duplicate detection takes the doubt out of these situations by enabling the sender resend the same message, and the queue or topic discards any duplicate copies. For application controlled message ids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duplicate detection time history defaults to 30 seconds for queues and topics, with a maximum value of seven days.</a:t>
            </a:r>
          </a:p>
          <a:p>
            <a:endParaRPr lang="en-US" dirty="0"/>
          </a:p>
          <a:p>
            <a:r>
              <a:rPr lang="en-US" sz="1200" b="0" i="0" kern="1200" dirty="0">
                <a:solidFill>
                  <a:schemeClr val="tx1"/>
                </a:solidFill>
                <a:effectLst/>
                <a:latin typeface="+mn-lt"/>
                <a:ea typeface="+mn-ea"/>
                <a:cs typeface="+mn-cs"/>
              </a:rPr>
              <a:t>Enabling duplicate detection and the size of the window directly impact the queue (and topic) throughput, since all recorded message-ids must be matched against the newly submitted message identifier.</a:t>
            </a:r>
          </a:p>
          <a:p>
            <a:r>
              <a:rPr lang="en-US" sz="1200" b="0" i="0" kern="1200" dirty="0">
                <a:solidFill>
                  <a:schemeClr val="tx1"/>
                </a:solidFill>
                <a:effectLst/>
                <a:latin typeface="+mn-lt"/>
                <a:ea typeface="+mn-ea"/>
                <a:cs typeface="+mn-cs"/>
              </a:rPr>
              <a:t>Keeping the window small means that fewer message-ids must be retained and matched, and throughput is impacted less. For high throughput entities that require duplicate detection, you should keep the window as small as possible.</a:t>
            </a:r>
          </a:p>
          <a:p>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103</a:t>
            </a:fld>
            <a:endParaRPr lang="de-CH"/>
          </a:p>
        </p:txBody>
      </p:sp>
    </p:spTree>
    <p:extLst>
      <p:ext uri="{BB962C8B-B14F-4D97-AF65-F5344CB8AC3E}">
        <p14:creationId xmlns:p14="http://schemas.microsoft.com/office/powerpoint/2010/main" val="13591673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Serverless360 –management, monitoring, and troubleshooting</a:t>
            </a:r>
          </a:p>
          <a:p>
            <a:r>
              <a:rPr lang="en-CA" dirty="0" err="1"/>
              <a:t>SBExplorer</a:t>
            </a:r>
            <a:endParaRPr lang="en-CA"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Aside from the predictable throughput and dedicated resources, there are some advanced features that are only available to the premium tier club members</a:t>
            </a:r>
          </a:p>
          <a:p>
            <a:endParaRPr lang="en-US" dirty="0"/>
          </a:p>
          <a:p>
            <a:r>
              <a:rPr lang="en-CA" dirty="0"/>
              <a:t>VNET support</a:t>
            </a:r>
          </a:p>
          <a:p>
            <a:r>
              <a:rPr lang="en-CA" dirty="0" err="1"/>
              <a:t>GeoDR</a:t>
            </a:r>
            <a:endParaRPr lang="en-CA" dirty="0"/>
          </a:p>
          <a:p>
            <a:r>
              <a:rPr lang="en-CA" dirty="0"/>
              <a:t>Azure Zones</a:t>
            </a:r>
          </a:p>
          <a:p>
            <a:r>
              <a:rPr lang="en-CA" dirty="0" err="1"/>
              <a:t>EventGrid</a:t>
            </a:r>
            <a:r>
              <a:rPr lang="en-CA" dirty="0"/>
              <a:t> integration</a:t>
            </a:r>
          </a:p>
          <a:p>
            <a:r>
              <a:rPr lang="en-CA" dirty="0"/>
              <a:t>Dedicated resources</a:t>
            </a:r>
          </a:p>
          <a:p>
            <a:r>
              <a:rPr lang="en-CA" dirty="0"/>
              <a:t>Predictable throughput</a:t>
            </a:r>
          </a:p>
          <a:p>
            <a:r>
              <a:rPr lang="en-CA" dirty="0"/>
              <a:t>1MB message size</a:t>
            </a:r>
          </a:p>
          <a:p>
            <a:endParaRPr lang="en-US" dirty="0"/>
          </a:p>
          <a:p>
            <a:r>
              <a:rPr lang="en-US" dirty="0"/>
              <a:t>Vs</a:t>
            </a:r>
          </a:p>
          <a:p>
            <a:endParaRPr lang="en-US" dirty="0"/>
          </a:p>
          <a:p>
            <a:r>
              <a:rPr lang="en-CA" dirty="0"/>
              <a:t>Lower budget requirement</a:t>
            </a:r>
          </a:p>
          <a:p>
            <a:r>
              <a:rPr lang="en-CA" dirty="0"/>
              <a:t>Multiple namespaces</a:t>
            </a:r>
          </a:p>
          <a:p>
            <a:r>
              <a:rPr lang="en-CA" dirty="0"/>
              <a:t>Decent message size</a:t>
            </a:r>
          </a:p>
          <a:p>
            <a:r>
              <a:rPr lang="en-CA" dirty="0"/>
              <a:t>Gets the job done</a:t>
            </a:r>
            <a:endParaRPr lang="en-US" dirty="0"/>
          </a:p>
        </p:txBody>
      </p:sp>
      <p:sp>
        <p:nvSpPr>
          <p:cNvPr id="4" name="Slide Number Placeholder 3"/>
          <p:cNvSpPr>
            <a:spLocks noGrp="1"/>
          </p:cNvSpPr>
          <p:nvPr>
            <p:ph type="sldNum" sz="quarter" idx="5"/>
          </p:nvPr>
        </p:nvSpPr>
        <p:spPr/>
        <p:txBody>
          <a:bodyPr/>
          <a:lstStyle/>
          <a:p>
            <a:fld id="{9BCA07FD-5BD5-4529-84B0-48DD2C561176}" type="slidenum">
              <a:rPr lang="de-CH" smtClean="0"/>
              <a:t>107</a:t>
            </a:fld>
            <a:endParaRPr lang="de-CH"/>
          </a:p>
        </p:txBody>
      </p:sp>
    </p:spTree>
    <p:extLst>
      <p:ext uri="{BB962C8B-B14F-4D97-AF65-F5344CB8AC3E}">
        <p14:creationId xmlns:p14="http://schemas.microsoft.com/office/powerpoint/2010/main" val="14128899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err="1"/>
              <a:t>Thanks</a:t>
            </a:r>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109</a:t>
            </a:fld>
            <a:endParaRPr lang="de-CH"/>
          </a:p>
        </p:txBody>
      </p:sp>
    </p:spTree>
    <p:extLst>
      <p:ext uri="{BB962C8B-B14F-4D97-AF65-F5344CB8AC3E}">
        <p14:creationId xmlns:p14="http://schemas.microsoft.com/office/powerpoint/2010/main" val="11713369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110</a:t>
            </a:fld>
            <a:endParaRPr lang="de-CH"/>
          </a:p>
        </p:txBody>
      </p:sp>
    </p:spTree>
    <p:extLst>
      <p:ext uri="{BB962C8B-B14F-4D97-AF65-F5344CB8AC3E}">
        <p14:creationId xmlns:p14="http://schemas.microsoft.com/office/powerpoint/2010/main" val="36704876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111</a:t>
            </a:fld>
            <a:endParaRPr lang="de-CH"/>
          </a:p>
        </p:txBody>
      </p:sp>
    </p:spTree>
    <p:extLst>
      <p:ext uri="{BB962C8B-B14F-4D97-AF65-F5344CB8AC3E}">
        <p14:creationId xmlns:p14="http://schemas.microsoft.com/office/powerpoint/2010/main" val="9787820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9BCA07FD-5BD5-4529-84B0-48DD2C561176}" type="slidenum">
              <a:rPr lang="de-CH" smtClean="0"/>
              <a:t>112</a:t>
            </a:fld>
            <a:endParaRPr lang="de-CH"/>
          </a:p>
        </p:txBody>
      </p:sp>
    </p:spTree>
    <p:extLst>
      <p:ext uri="{BB962C8B-B14F-4D97-AF65-F5344CB8AC3E}">
        <p14:creationId xmlns:p14="http://schemas.microsoft.com/office/powerpoint/2010/main" val="88145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bring some messages into the broker shall we.</a:t>
            </a:r>
          </a:p>
        </p:txBody>
      </p:sp>
      <p:sp>
        <p:nvSpPr>
          <p:cNvPr id="4" name="Slide Number Placeholder 3"/>
          <p:cNvSpPr>
            <a:spLocks noGrp="1"/>
          </p:cNvSpPr>
          <p:nvPr>
            <p:ph type="sldNum" sz="quarter" idx="5"/>
          </p:nvPr>
        </p:nvSpPr>
        <p:spPr/>
        <p:txBody>
          <a:bodyPr/>
          <a:lstStyle/>
          <a:p>
            <a:fld id="{9BCA07FD-5BD5-4529-84B0-48DD2C561176}" type="slidenum">
              <a:rPr lang="de-CH" smtClean="0"/>
              <a:t>8</a:t>
            </a:fld>
            <a:endParaRPr lang="de-CH"/>
          </a:p>
        </p:txBody>
      </p:sp>
    </p:spTree>
    <p:extLst>
      <p:ext uri="{BB962C8B-B14F-4D97-AF65-F5344CB8AC3E}">
        <p14:creationId xmlns:p14="http://schemas.microsoft.com/office/powerpoint/2010/main" val="1030098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ServiceBusClient</a:t>
            </a:r>
            <a:r>
              <a:rPr lang="en-US" dirty="0"/>
              <a:t> is the center of gravity where things start</a:t>
            </a:r>
          </a:p>
          <a:p>
            <a:r>
              <a:rPr lang="en-US" dirty="0"/>
              <a:t>Using here new C# 8 await using syntax which is supported by the new client</a:t>
            </a:r>
          </a:p>
          <a:p>
            <a:r>
              <a:rPr lang="en-US" dirty="0"/>
              <a:t>Using here a connection string based approach for simplicity. Things like managed identity are also supported</a:t>
            </a:r>
          </a:p>
          <a:p>
            <a:r>
              <a:rPr lang="en-US" dirty="0" err="1"/>
              <a:t>ServiceBusMessage</a:t>
            </a:r>
            <a:r>
              <a:rPr lang="en-US" dirty="0"/>
              <a:t> accepts strings and other payload types. For high perf scenarios this SDK version also supports </a:t>
            </a:r>
            <a:r>
              <a:rPr lang="en-US" dirty="0" err="1"/>
              <a:t>ReadonlyMemory</a:t>
            </a:r>
            <a:r>
              <a:rPr lang="en-US" dirty="0"/>
              <a:t>&lt;byte&gt;</a:t>
            </a:r>
          </a:p>
        </p:txBody>
      </p:sp>
      <p:sp>
        <p:nvSpPr>
          <p:cNvPr id="4" name="Slide Number Placeholder 3"/>
          <p:cNvSpPr>
            <a:spLocks noGrp="1"/>
          </p:cNvSpPr>
          <p:nvPr>
            <p:ph type="sldNum" sz="quarter" idx="5"/>
          </p:nvPr>
        </p:nvSpPr>
        <p:spPr/>
        <p:txBody>
          <a:bodyPr/>
          <a:lstStyle/>
          <a:p>
            <a:fld id="{9BCA07FD-5BD5-4529-84B0-48DD2C561176}" type="slidenum">
              <a:rPr lang="de-CH" smtClean="0"/>
              <a:t>9</a:t>
            </a:fld>
            <a:endParaRPr lang="de-CH"/>
          </a:p>
        </p:txBody>
      </p:sp>
    </p:spTree>
    <p:extLst>
      <p:ext uri="{BB962C8B-B14F-4D97-AF65-F5344CB8AC3E}">
        <p14:creationId xmlns:p14="http://schemas.microsoft.com/office/powerpoint/2010/main" val="317760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31.03.2021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8781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31.03.2021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47917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EAEABE-1D59-4413-813E-803E21872067}" type="datetimeFigureOut">
              <a:rPr lang="de-CH" smtClean="0"/>
              <a:t>31.03.2021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00509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2EAEABE-1D59-4413-813E-803E21872067}" type="datetimeFigureOut">
              <a:rPr lang="de-CH" smtClean="0"/>
              <a:t>31.03.2021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7410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EAEABE-1D59-4413-813E-803E21872067}" type="datetimeFigureOut">
              <a:rPr lang="de-CH" smtClean="0"/>
              <a:t>31.03.2021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1156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EAEABE-1D59-4413-813E-803E21872067}" type="datetimeFigureOut">
              <a:rPr lang="de-CH" smtClean="0"/>
              <a:t>31.03.2021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330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EAEABE-1D59-4413-813E-803E21872067}" type="datetimeFigureOut">
              <a:rPr lang="de-CH" smtClean="0"/>
              <a:t>31.03.2021</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2825292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EAEABE-1D59-4413-813E-803E21872067}" type="datetimeFigureOut">
              <a:rPr lang="de-CH" smtClean="0"/>
              <a:t>31.03.2021</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1148870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EAEABE-1D59-4413-813E-803E21872067}" type="datetimeFigureOut">
              <a:rPr lang="de-CH" smtClean="0"/>
              <a:t>31.03.2021</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47943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31.03.2021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74398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EAEABE-1D59-4413-813E-803E21872067}" type="datetimeFigureOut">
              <a:rPr lang="de-CH" smtClean="0"/>
              <a:t>31.03.2021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213CF880-6CB5-48AB-8FAF-28C50F70DB25}" type="slidenum">
              <a:rPr lang="de-CH" smtClean="0"/>
              <a:t>‹#›</a:t>
            </a:fld>
            <a:endParaRPr lang="de-CH"/>
          </a:p>
        </p:txBody>
      </p:sp>
    </p:spTree>
    <p:extLst>
      <p:ext uri="{BB962C8B-B14F-4D97-AF65-F5344CB8AC3E}">
        <p14:creationId xmlns:p14="http://schemas.microsoft.com/office/powerpoint/2010/main" val="3192997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EAEABE-1D59-4413-813E-803E21872067}" type="datetimeFigureOut">
              <a:rPr lang="de-CH" smtClean="0"/>
              <a:t>31.03.2021</a:t>
            </a:fld>
            <a:endParaRPr lang="de-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CF880-6CB5-48AB-8FAF-28C50F70DB25}" type="slidenum">
              <a:rPr lang="de-CH" smtClean="0"/>
              <a:t>‹#›</a:t>
            </a:fld>
            <a:endParaRPr lang="de-CH"/>
          </a:p>
        </p:txBody>
      </p:sp>
    </p:spTree>
    <p:extLst>
      <p:ext uri="{BB962C8B-B14F-4D97-AF65-F5344CB8AC3E}">
        <p14:creationId xmlns:p14="http://schemas.microsoft.com/office/powerpoint/2010/main" val="820683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Yanone Kaffeesatz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Yanone Kaffeesatz Regular"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Yanone Kaffeesatz Regular"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Yanone Kaffeesatz Regular"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Yanone Kaffeesatz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1.mp4"/><Relationship Id="rId1" Type="http://schemas.microsoft.com/office/2007/relationships/media" Target="../media/media31.mp4"/><Relationship Id="rId4" Type="http://schemas.openxmlformats.org/officeDocument/2006/relationships/image" Target="../media/image45.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2.mp4"/><Relationship Id="rId1" Type="http://schemas.microsoft.com/office/2007/relationships/media" Target="../media/media32.mp4"/><Relationship Id="rId4" Type="http://schemas.openxmlformats.org/officeDocument/2006/relationships/image" Target="../media/image46.png"/></Relationships>
</file>

<file path=ppt/slides/_rels/slide10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www.1001fonts.com/fake-receipt-font.html" TargetMode="External"/><Relationship Id="rId7"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4"/><Relationship Id="rId1" Type="http://schemas.openxmlformats.org/officeDocument/2006/relationships/video" Target="NULL"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1.png"/><Relationship Id="rId4"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2.png"/><Relationship Id="rId4"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4.png"/><Relationship Id="rId4"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27.png"/><Relationship Id="rId4"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8.png"/><Relationship Id="rId4"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30.png"/><Relationship Id="rId4"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31.png"/><Relationship Id="rId4"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32.png"/><Relationship Id="rId4" Type="http://schemas.openxmlformats.org/officeDocument/2006/relationships/notesSlide" Target="../notesSlides/notesSlide48.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33.png"/><Relationship Id="rId4" Type="http://schemas.openxmlformats.org/officeDocument/2006/relationships/notesSlide" Target="../notesSlides/notesSlide4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34.png"/><Relationship Id="rId4"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35.png"/><Relationship Id="rId4"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5.mp4"/><Relationship Id="rId1" Type="http://schemas.microsoft.com/office/2007/relationships/media" Target="../media/media25.mp4"/><Relationship Id="rId5" Type="http://schemas.openxmlformats.org/officeDocument/2006/relationships/image" Target="../media/image36.png"/><Relationship Id="rId4"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37.png"/><Relationship Id="rId4"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40.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9.mp4"/><Relationship Id="rId1" Type="http://schemas.microsoft.com/office/2007/relationships/media" Target="../media/media29.mp4"/><Relationship Id="rId5" Type="http://schemas.openxmlformats.org/officeDocument/2006/relationships/image" Target="../media/image41.png"/><Relationship Id="rId4" Type="http://schemas.openxmlformats.org/officeDocument/2006/relationships/notesSlide" Target="../notesSlides/notesSlide6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4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3283" y="2828836"/>
            <a:ext cx="10265434" cy="1200329"/>
          </a:xfrm>
          <a:prstGeom prst="rect">
            <a:avLst/>
          </a:prstGeom>
        </p:spPr>
        <p:txBody>
          <a:bodyPr wrap="square">
            <a:spAutoFit/>
          </a:bodyPr>
          <a:lstStyle/>
          <a:p>
            <a:pPr algn="r"/>
            <a:r>
              <a:rPr lang="en-US" sz="7200" dirty="0">
                <a:solidFill>
                  <a:schemeClr val="accent2"/>
                </a:solidFill>
                <a:latin typeface="Yanone Kaffeesatz Regular" panose="02000000000000000000" pitchFamily="2" charset="0"/>
              </a:rPr>
              <a:t>Deep Dive with Azure Service Bus</a:t>
            </a:r>
            <a:endParaRPr lang="de-CH" sz="800"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3" name="Rechteck 2">
            <a:extLst>
              <a:ext uri="{FF2B5EF4-FFF2-40B4-BE49-F238E27FC236}">
                <a16:creationId xmlns:a16="http://schemas.microsoft.com/office/drawing/2014/main" id="{F05EECC1-6F22-4B09-910C-C297269599F5}"/>
              </a:ext>
            </a:extLst>
          </p:cNvPr>
          <p:cNvSpPr/>
          <p:nvPr/>
        </p:nvSpPr>
        <p:spPr>
          <a:xfrm>
            <a:off x="8387875" y="4029165"/>
            <a:ext cx="2840842" cy="707886"/>
          </a:xfrm>
          <a:prstGeom prst="rect">
            <a:avLst/>
          </a:prstGeom>
        </p:spPr>
        <p:txBody>
          <a:bodyPr wrap="none">
            <a:spAutoFit/>
          </a:bodyPr>
          <a:lstStyle/>
          <a:p>
            <a:r>
              <a:rPr lang="en-US" sz="4000" dirty="0">
                <a:solidFill>
                  <a:schemeClr val="accent4"/>
                </a:solidFill>
                <a:latin typeface="Yanone Kaffeesatz Regular" panose="02000000000000000000" pitchFamily="2" charset="0"/>
              </a:rPr>
              <a:t>@</a:t>
            </a:r>
            <a:r>
              <a:rPr lang="en-US" sz="4000" dirty="0" err="1">
                <a:solidFill>
                  <a:schemeClr val="accent4"/>
                </a:solidFill>
                <a:latin typeface="Yanone Kaffeesatz Regular" panose="02000000000000000000" pitchFamily="2" charset="0"/>
              </a:rPr>
              <a:t>danielmarbach</a:t>
            </a:r>
            <a:endParaRPr lang="en-US" sz="40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136256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319AC8-0608-45AA-9628-2D5DE8BED1D4}"/>
              </a:ext>
            </a:extLst>
          </p:cNvPr>
          <p:cNvPicPr>
            <a:picLocks noChangeAspect="1"/>
          </p:cNvPicPr>
          <p:nvPr/>
        </p:nvPicPr>
        <p:blipFill rotWithShape="1">
          <a:blip r:embed="rId3"/>
          <a:srcRect l="6641" t="17392" r="76020" b="70276"/>
          <a:stretch/>
        </p:blipFill>
        <p:spPr>
          <a:xfrm>
            <a:off x="1801594" y="1317072"/>
            <a:ext cx="8588813" cy="4295756"/>
          </a:xfrm>
          <a:prstGeom prst="rect">
            <a:avLst/>
          </a:prstGeom>
        </p:spPr>
      </p:pic>
      <p:sp>
        <p:nvSpPr>
          <p:cNvPr id="6" name="Rectangle 5">
            <a:extLst>
              <a:ext uri="{FF2B5EF4-FFF2-40B4-BE49-F238E27FC236}">
                <a16:creationId xmlns:a16="http://schemas.microsoft.com/office/drawing/2014/main" id="{D4017A39-6A70-431E-833B-0F9F4344D0FF}"/>
              </a:ext>
            </a:extLst>
          </p:cNvPr>
          <p:cNvSpPr/>
          <p:nvPr/>
        </p:nvSpPr>
        <p:spPr>
          <a:xfrm>
            <a:off x="1535185" y="3967993"/>
            <a:ext cx="1493241" cy="171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AFB2A5-B0FA-4D42-8D7C-68CFAE05022B}"/>
              </a:ext>
            </a:extLst>
          </p:cNvPr>
          <p:cNvSpPr/>
          <p:nvPr/>
        </p:nvSpPr>
        <p:spPr>
          <a:xfrm>
            <a:off x="10261134" y="4221061"/>
            <a:ext cx="1493241" cy="1711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051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C4790BC-80ED-4066-BEA4-FB94CE87E469}"/>
              </a:ext>
            </a:extLst>
          </p:cNvPr>
          <p:cNvGrpSpPr/>
          <p:nvPr/>
        </p:nvGrpSpPr>
        <p:grpSpPr>
          <a:xfrm>
            <a:off x="1785194" y="1074509"/>
            <a:ext cx="9428629" cy="4708981"/>
            <a:chOff x="1347044" y="697124"/>
            <a:chExt cx="9428629" cy="4708981"/>
          </a:xfrm>
        </p:grpSpPr>
        <p:sp>
          <p:nvSpPr>
            <p:cNvPr id="3" name="Rectangle 2">
              <a:extLst>
                <a:ext uri="{FF2B5EF4-FFF2-40B4-BE49-F238E27FC236}">
                  <a16:creationId xmlns:a16="http://schemas.microsoft.com/office/drawing/2014/main" id="{8C92D2CB-C4D1-4ACE-B8DF-FAC0D66A54FD}"/>
                </a:ext>
              </a:extLst>
            </p:cNvPr>
            <p:cNvSpPr/>
            <p:nvPr/>
          </p:nvSpPr>
          <p:spPr>
            <a:xfrm>
              <a:off x="1416327" y="1366631"/>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A8D781F-BE63-45BA-A337-5659E8760AA7}"/>
                </a:ext>
              </a:extLst>
            </p:cNvPr>
            <p:cNvSpPr/>
            <p:nvPr/>
          </p:nvSpPr>
          <p:spPr>
            <a:xfrm>
              <a:off x="1416327" y="167828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7D86844-B191-4A73-8760-C4AF13741EDA}"/>
                </a:ext>
              </a:extLst>
            </p:cNvPr>
            <p:cNvSpPr/>
            <p:nvPr/>
          </p:nvSpPr>
          <p:spPr>
            <a:xfrm>
              <a:off x="1416327" y="1989935"/>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08FE09-90D2-4FF9-8288-96333F45F4CE}"/>
                </a:ext>
              </a:extLst>
            </p:cNvPr>
            <p:cNvSpPr/>
            <p:nvPr/>
          </p:nvSpPr>
          <p:spPr>
            <a:xfrm>
              <a:off x="1416327" y="4171499"/>
              <a:ext cx="362778" cy="253448"/>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77B043-679E-4883-ACC9-E1DFF19633F0}"/>
                </a:ext>
              </a:extLst>
            </p:cNvPr>
            <p:cNvSpPr/>
            <p:nvPr/>
          </p:nvSpPr>
          <p:spPr>
            <a:xfrm>
              <a:off x="1416327" y="230158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1E3DF8-C3C6-494C-A1F1-668D436DFD49}"/>
                </a:ext>
              </a:extLst>
            </p:cNvPr>
            <p:cNvSpPr/>
            <p:nvPr/>
          </p:nvSpPr>
          <p:spPr>
            <a:xfrm>
              <a:off x="1416327" y="2613239"/>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B405E4-E0E3-490A-B825-38448639F3C8}"/>
                </a:ext>
              </a:extLst>
            </p:cNvPr>
            <p:cNvSpPr/>
            <p:nvPr/>
          </p:nvSpPr>
          <p:spPr>
            <a:xfrm>
              <a:off x="1416327" y="292489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1325D4-9E94-4873-8C33-4468A1034981}"/>
                </a:ext>
              </a:extLst>
            </p:cNvPr>
            <p:cNvSpPr/>
            <p:nvPr/>
          </p:nvSpPr>
          <p:spPr>
            <a:xfrm>
              <a:off x="1416327" y="3236543"/>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EFEF94-19D9-49DB-B593-D01CBE6DBBC1}"/>
                </a:ext>
              </a:extLst>
            </p:cNvPr>
            <p:cNvSpPr/>
            <p:nvPr/>
          </p:nvSpPr>
          <p:spPr>
            <a:xfrm>
              <a:off x="1416327" y="3548195"/>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B54B37-F375-4569-8E45-CE689349BC3F}"/>
                </a:ext>
              </a:extLst>
            </p:cNvPr>
            <p:cNvSpPr/>
            <p:nvPr/>
          </p:nvSpPr>
          <p:spPr>
            <a:xfrm>
              <a:off x="1416327" y="3859847"/>
              <a:ext cx="362778" cy="253448"/>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F7244A-36F4-4550-A6B7-EA19541646B6}"/>
                </a:ext>
              </a:extLst>
            </p:cNvPr>
            <p:cNvSpPr/>
            <p:nvPr/>
          </p:nvSpPr>
          <p:spPr>
            <a:xfrm>
              <a:off x="1416327" y="4483151"/>
              <a:ext cx="362778" cy="253448"/>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5E2CBA-DB1E-4EBC-A068-E8827DF56401}"/>
                </a:ext>
              </a:extLst>
            </p:cNvPr>
            <p:cNvSpPr/>
            <p:nvPr/>
          </p:nvSpPr>
          <p:spPr>
            <a:xfrm>
              <a:off x="1416327" y="4794802"/>
              <a:ext cx="362778" cy="253448"/>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B711841-B847-414B-87D1-B4B4C4B9C36E}"/>
                </a:ext>
              </a:extLst>
            </p:cNvPr>
            <p:cNvSpPr txBox="1"/>
            <p:nvPr/>
          </p:nvSpPr>
          <p:spPr>
            <a:xfrm>
              <a:off x="1347044" y="697124"/>
              <a:ext cx="9428629" cy="4708981"/>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messages</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List</a:t>
              </a:r>
              <a:r>
                <a:rPr lang="en-US" sz="2000" b="0" dirty="0">
                  <a:solidFill>
                    <a:srgbClr val="222222"/>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2"</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"Green 4"</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"Green"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"Purple 1"</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"Purple"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"Blue 3"</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"Blue"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"Orange 4"</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SessionId</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"Orange"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grpSp>
    </p:spTree>
    <p:extLst>
      <p:ext uri="{BB962C8B-B14F-4D97-AF65-F5344CB8AC3E}">
        <p14:creationId xmlns:p14="http://schemas.microsoft.com/office/powerpoint/2010/main" val="39467104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13EBA-6951-4EE2-ABD7-560882843706}"/>
              </a:ext>
            </a:extLst>
          </p:cNvPr>
          <p:cNvSpPr txBox="1"/>
          <p:nvPr/>
        </p:nvSpPr>
        <p:spPr>
          <a:xfrm>
            <a:off x="457201" y="751344"/>
            <a:ext cx="11887200" cy="5355312"/>
          </a:xfrm>
          <a:prstGeom prst="rect">
            <a:avLst/>
          </a:prstGeom>
          <a:noFill/>
        </p:spPr>
        <p:txBody>
          <a:bodyPr wrap="square">
            <a:spAutoFit/>
          </a:bodyPr>
          <a:lstStyle/>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receiver</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serviceBusClient</a:t>
            </a:r>
            <a:endParaRPr lang="en-US" b="0" dirty="0">
              <a:solidFill>
                <a:srgbClr val="001080"/>
              </a:solidFill>
              <a:effectLst/>
              <a:latin typeface="Consolas" panose="020B0609020204030204" pitchFamily="49" charset="0"/>
            </a:endParaRPr>
          </a:p>
          <a:p>
            <a:r>
              <a:rPr lang="en-US" dirty="0">
                <a:solidFill>
                  <a:srgbClr val="001080"/>
                </a:solidFill>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CreateSessionProcessor</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destination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ServiceBusSessionProcessorOptions</a:t>
            </a:r>
            <a:endParaRPr lang="en-US" b="0" dirty="0">
              <a:solidFill>
                <a:srgbClr val="000000"/>
              </a:solidFill>
              <a:effectLst/>
              <a:latin typeface="Consolas" panose="020B0609020204030204" pitchFamily="49" charset="0"/>
            </a:endParaRPr>
          </a:p>
          <a:p>
            <a:pPr lvl="2"/>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AutoCompleteMessages</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true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MaxConcurrentSessions</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MaxAutoLockRenewalDuration</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TimeSpan</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FromMinutes</a:t>
            </a:r>
            <a:r>
              <a:rPr lang="en-US" b="0" dirty="0">
                <a:solidFill>
                  <a:srgbClr val="222222"/>
                </a:solidFill>
                <a:effectLst/>
                <a:latin typeface="Consolas" panose="020B0609020204030204" pitchFamily="49" charset="0"/>
              </a:rPr>
              <a:t>(</a:t>
            </a:r>
            <a:r>
              <a:rPr lang="en-US" b="0" dirty="0">
                <a:solidFill>
                  <a:srgbClr val="098658"/>
                </a:solidFill>
                <a:effectLst/>
                <a:latin typeface="Consolas" panose="020B0609020204030204" pitchFamily="49" charset="0"/>
              </a:rPr>
              <a:t>10</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SessionIdleTimeout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TimeSpan</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FromSeconds</a:t>
            </a:r>
            <a:r>
              <a:rPr lang="en-US" b="0" dirty="0">
                <a:solidFill>
                  <a:srgbClr val="222222"/>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222222"/>
                </a:solidFill>
                <a:effectLst/>
                <a:latin typeface="Consolas" panose="020B0609020204030204" pitchFamily="49" charset="0"/>
              </a:rPr>
              <a:t>});</a:t>
            </a:r>
          </a:p>
          <a:p>
            <a:pPr lvl="2"/>
            <a:endParaRPr lang="en-US" b="0" dirty="0">
              <a:solidFill>
                <a:srgbClr val="000000"/>
              </a:solidFill>
              <a:effectLst/>
              <a:latin typeface="Consolas" panose="020B0609020204030204" pitchFamily="49" charset="0"/>
            </a:endParaRPr>
          </a:p>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$"Received message on session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SessionId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a:t>
            </a:r>
          </a:p>
          <a:p>
            <a:r>
              <a:rPr lang="en-US" dirty="0">
                <a:solidFill>
                  <a:srgbClr val="A31515"/>
                </a:solidFill>
                <a:latin typeface="Consolas" panose="020B0609020204030204" pitchFamily="49" charset="0"/>
              </a:rPr>
              <a:t>		</a:t>
            </a:r>
            <a:r>
              <a:rPr lang="en-US" b="0" dirty="0">
                <a:solidFill>
                  <a:srgbClr val="A31515"/>
                </a:solidFill>
                <a:effectLst/>
                <a:latin typeface="Consolas" panose="020B0609020204030204" pitchFamily="49" charset="0"/>
              </a:rPr>
              <a:t>with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MessageId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and content '</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Encoding</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UTF8</a:t>
            </a:r>
            <a:r>
              <a:rPr lang="en-US" b="0" dirty="0">
                <a:solidFill>
                  <a:srgbClr val="222222"/>
                </a:solidFill>
                <a:effectLst/>
                <a:latin typeface="Consolas" panose="020B0609020204030204" pitchFamily="49" charset="0"/>
              </a:rPr>
              <a:t>.</a:t>
            </a:r>
            <a:r>
              <a:rPr lang="en-US" b="0" dirty="0">
                <a:solidFill>
                  <a:srgbClr val="795E26"/>
                </a:solidFill>
                <a:effectLst/>
                <a:latin typeface="Consolas" panose="020B0609020204030204" pitchFamily="49" charset="0"/>
              </a:rPr>
              <a:t>GetString</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StartProcessingAsync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988892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Sessions_Part">
            <a:hlinkClick r:id="" action="ppaction://media"/>
            <a:extLst>
              <a:ext uri="{FF2B5EF4-FFF2-40B4-BE49-F238E27FC236}">
                <a16:creationId xmlns:a16="http://schemas.microsoft.com/office/drawing/2014/main" id="{7BED5338-4C70-4D33-B2B6-A1EAF6D338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7829"/>
            <a:ext cx="13611175" cy="7656286"/>
          </a:xfrm>
          <a:prstGeom prst="rect">
            <a:avLst/>
          </a:prstGeom>
        </p:spPr>
      </p:pic>
    </p:spTree>
    <p:extLst>
      <p:ext uri="{BB962C8B-B14F-4D97-AF65-F5344CB8AC3E}">
        <p14:creationId xmlns:p14="http://schemas.microsoft.com/office/powerpoint/2010/main" val="7158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3561492" y="1851645"/>
            <a:ext cx="5069016"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Dedup</a:t>
            </a:r>
            <a:endParaRPr lang="de-CH" sz="2000" dirty="0"/>
          </a:p>
        </p:txBody>
      </p:sp>
    </p:spTree>
    <p:extLst>
      <p:ext uri="{BB962C8B-B14F-4D97-AF65-F5344CB8AC3E}">
        <p14:creationId xmlns:p14="http://schemas.microsoft.com/office/powerpoint/2010/main" val="17653029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569978-7F34-4260-A299-2270E7B568A7}"/>
              </a:ext>
            </a:extLst>
          </p:cNvPr>
          <p:cNvSpPr txBox="1"/>
          <p:nvPr/>
        </p:nvSpPr>
        <p:spPr>
          <a:xfrm>
            <a:off x="361950" y="2274838"/>
            <a:ext cx="11468100" cy="230832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queueDescription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CreateQueueOptions</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RequiresDuplicateDetection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DuplicateDetectionHistoryTimeWindow</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20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queueDescription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80197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A4E9C1-13A0-4E96-95F8-6519FD9DB500}"/>
              </a:ext>
            </a:extLst>
          </p:cNvPr>
          <p:cNvSpPr txBox="1"/>
          <p:nvPr/>
        </p:nvSpPr>
        <p:spPr>
          <a:xfrm>
            <a:off x="381000" y="1351508"/>
            <a:ext cx="114300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content</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Encoding</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UTF8</a:t>
            </a:r>
            <a:r>
              <a:rPr lang="en-US" sz="2400" b="0" dirty="0">
                <a:solidFill>
                  <a:srgbClr val="222222"/>
                </a:solidFill>
                <a:effectLst/>
                <a:latin typeface="Consolas" panose="020B0609020204030204" pitchFamily="49" charset="0"/>
              </a:rPr>
              <a:t>.</a:t>
            </a:r>
            <a:r>
              <a:rPr lang="en-US" sz="2400" b="0" dirty="0">
                <a:solidFill>
                  <a:srgbClr val="795E26"/>
                </a:solidFill>
                <a:effectLst/>
                <a:latin typeface="Consolas" panose="020B0609020204030204" pitchFamily="49" charset="0"/>
              </a:rPr>
              <a:t>GetBytes</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"Message1Message1"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Guid</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ToString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List</a:t>
            </a:r>
            <a:r>
              <a:rPr lang="en-US" sz="2400" b="0" dirty="0">
                <a:solidFill>
                  <a:srgbClr val="222222"/>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content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messageId</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SendMessagesAsync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663164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dup_Part">
            <a:hlinkClick r:id="" action="ppaction://media"/>
            <a:extLst>
              <a:ext uri="{FF2B5EF4-FFF2-40B4-BE49-F238E27FC236}">
                <a16:creationId xmlns:a16="http://schemas.microsoft.com/office/drawing/2014/main" id="{A88E4200-2FB4-4153-A2B8-10873C7BC2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501"/>
            <a:ext cx="13582146" cy="7639957"/>
          </a:xfrm>
          <a:prstGeom prst="rect">
            <a:avLst/>
          </a:prstGeom>
        </p:spPr>
      </p:pic>
    </p:spTree>
    <p:extLst>
      <p:ext uri="{BB962C8B-B14F-4D97-AF65-F5344CB8AC3E}">
        <p14:creationId xmlns:p14="http://schemas.microsoft.com/office/powerpoint/2010/main" val="415787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ke Receipt Regular">
            <a:hlinkClick r:id="rId3"/>
            <a:extLst>
              <a:ext uri="{FF2B5EF4-FFF2-40B4-BE49-F238E27FC236}">
                <a16:creationId xmlns:a16="http://schemas.microsoft.com/office/drawing/2014/main" id="{EF3F110D-9370-4AB6-B148-DCEE98426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9077" y="911329"/>
            <a:ext cx="5077252" cy="8545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mY fIlLeD">
            <a:extLst>
              <a:ext uri="{FF2B5EF4-FFF2-40B4-BE49-F238E27FC236}">
                <a16:creationId xmlns:a16="http://schemas.microsoft.com/office/drawing/2014/main" id="{BEEFB0C2-EDC3-42F2-88C5-CF57E41722BA}"/>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459077" y="2382389"/>
            <a:ext cx="46863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mY fIlLeD">
            <a:extLst>
              <a:ext uri="{FF2B5EF4-FFF2-40B4-BE49-F238E27FC236}">
                <a16:creationId xmlns:a16="http://schemas.microsoft.com/office/drawing/2014/main" id="{EFEE4F82-8825-425E-A6A3-5122A20F2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077" y="2898941"/>
            <a:ext cx="5391150"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AmY fIlLeD">
            <a:extLst>
              <a:ext uri="{FF2B5EF4-FFF2-40B4-BE49-F238E27FC236}">
                <a16:creationId xmlns:a16="http://schemas.microsoft.com/office/drawing/2014/main" id="{FCE8C4D1-6520-44A4-8052-974366BBF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9077" y="3415493"/>
            <a:ext cx="1609725" cy="352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mY fIlLeD">
            <a:extLst>
              <a:ext uri="{FF2B5EF4-FFF2-40B4-BE49-F238E27FC236}">
                <a16:creationId xmlns:a16="http://schemas.microsoft.com/office/drawing/2014/main" id="{1DEF7CE7-88F8-4BDE-9CFB-549A215915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077" y="3932045"/>
            <a:ext cx="52482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AmY fIlLeD">
            <a:extLst>
              <a:ext uri="{FF2B5EF4-FFF2-40B4-BE49-F238E27FC236}">
                <a16:creationId xmlns:a16="http://schemas.microsoft.com/office/drawing/2014/main" id="{5AF297A2-D834-4121-8635-B3CB456E4D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9077" y="4458122"/>
            <a:ext cx="5762625"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ReAmY fIlLeD">
            <a:extLst>
              <a:ext uri="{FF2B5EF4-FFF2-40B4-BE49-F238E27FC236}">
                <a16:creationId xmlns:a16="http://schemas.microsoft.com/office/drawing/2014/main" id="{55E7F44B-649F-49B0-95E9-95BF34DDF8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9077" y="4740298"/>
            <a:ext cx="3867150" cy="3429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B9ECCE04-A60C-4D57-BF6A-F73DDF4FF40C}"/>
              </a:ext>
            </a:extLst>
          </p:cNvPr>
          <p:cNvCxnSpPr/>
          <p:nvPr/>
        </p:nvCxnSpPr>
        <p:spPr>
          <a:xfrm>
            <a:off x="323556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E20C5-08E9-4638-A6D5-8AE271E74595}"/>
              </a:ext>
            </a:extLst>
          </p:cNvPr>
          <p:cNvCxnSpPr/>
          <p:nvPr/>
        </p:nvCxnSpPr>
        <p:spPr>
          <a:xfrm>
            <a:off x="9349991"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8C31F-EC8D-435C-BB73-EDF59316478C}"/>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9327" y="0"/>
            <a:ext cx="10653346" cy="6858000"/>
          </a:xfrm>
          <a:prstGeom prst="rect">
            <a:avLst/>
          </a:prstGeom>
        </p:spPr>
      </p:pic>
      <p:sp>
        <p:nvSpPr>
          <p:cNvPr id="5" name="Rectangle 4">
            <a:extLst>
              <a:ext uri="{FF2B5EF4-FFF2-40B4-BE49-F238E27FC236}">
                <a16:creationId xmlns:a16="http://schemas.microsoft.com/office/drawing/2014/main" id="{7BB20E23-FF81-41D0-A8E1-9DC8CC3F44AA}"/>
              </a:ext>
            </a:extLst>
          </p:cNvPr>
          <p:cNvSpPr/>
          <p:nvPr/>
        </p:nvSpPr>
        <p:spPr>
          <a:xfrm>
            <a:off x="1879141" y="2497976"/>
            <a:ext cx="8433719" cy="1862048"/>
          </a:xfrm>
          <a:prstGeom prst="rect">
            <a:avLst/>
          </a:prstGeom>
          <a:solidFill>
            <a:schemeClr val="bg1">
              <a:alpha val="95000"/>
            </a:schemeClr>
          </a:solidFill>
        </p:spPr>
        <p:txBody>
          <a:bodyPr wrap="none">
            <a:spAutoFit/>
          </a:bodyPr>
          <a:lstStyle/>
          <a:p>
            <a:r>
              <a:rPr lang="en-US" sz="7200" dirty="0">
                <a:solidFill>
                  <a:schemeClr val="tx2"/>
                </a:solidFill>
                <a:latin typeface="Yanone Kaffeesatz Regular" panose="02000000000000000000" pitchFamily="2" charset="0"/>
              </a:rPr>
              <a:t>go.particular.net/</a:t>
            </a:r>
            <a:r>
              <a:rPr lang="en-US" sz="11500" dirty="0">
                <a:solidFill>
                  <a:schemeClr val="accent4"/>
                </a:solidFill>
                <a:latin typeface="Yanone Kaffeesatz Regular" panose="02000000000000000000" pitchFamily="2" charset="0"/>
              </a:rPr>
              <a:t>sample</a:t>
            </a:r>
            <a:endParaRPr lang="de-CH" sz="115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5434660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6771" y="1851645"/>
            <a:ext cx="583845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Thanks</a:t>
            </a:r>
            <a:endParaRPr lang="de-CH"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697477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1">
            <a:hlinkClick r:id="" action="ppaction://media"/>
            <a:extLst>
              <a:ext uri="{FF2B5EF4-FFF2-40B4-BE49-F238E27FC236}">
                <a16:creationId xmlns:a16="http://schemas.microsoft.com/office/drawing/2014/main" id="{5BDB0111-7B21-42D6-913F-881A3F07B4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54844"/>
            <a:ext cx="13627101" cy="7665244"/>
          </a:xfrm>
          <a:prstGeom prst="rect">
            <a:avLst/>
          </a:prstGeom>
        </p:spPr>
      </p:pic>
    </p:spTree>
    <p:extLst>
      <p:ext uri="{BB962C8B-B14F-4D97-AF65-F5344CB8AC3E}">
        <p14:creationId xmlns:p14="http://schemas.microsoft.com/office/powerpoint/2010/main" val="23052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4014" y="3127733"/>
            <a:ext cx="9685665" cy="923330"/>
          </a:xfrm>
          <a:prstGeom prst="rect">
            <a:avLst/>
          </a:prstGeom>
        </p:spPr>
        <p:txBody>
          <a:bodyPr wrap="none">
            <a:spAutoFit/>
          </a:bodyPr>
          <a:lstStyle/>
          <a:p>
            <a:r>
              <a:rPr lang="en-US" sz="3600" dirty="0">
                <a:solidFill>
                  <a:schemeClr val="tx2"/>
                </a:solidFill>
                <a:latin typeface="Yanone Kaffeesatz Regular" panose="02000000000000000000" pitchFamily="2" charset="0"/>
              </a:rPr>
              <a:t>github.com/</a:t>
            </a:r>
            <a:r>
              <a:rPr lang="en-US" sz="3600" dirty="0" err="1">
                <a:solidFill>
                  <a:schemeClr val="tx2"/>
                </a:solidFill>
                <a:latin typeface="Yanone Kaffeesatz Regular" panose="02000000000000000000" pitchFamily="2" charset="0"/>
              </a:rPr>
              <a:t>danielmarbach</a:t>
            </a:r>
            <a:r>
              <a:rPr lang="en-US" sz="3600" dirty="0">
                <a:solidFill>
                  <a:schemeClr val="tx2"/>
                </a:solidFill>
                <a:latin typeface="Yanone Kaffeesatz Regular" panose="02000000000000000000" pitchFamily="2" charset="0"/>
              </a:rPr>
              <a:t>/</a:t>
            </a:r>
            <a:r>
              <a:rPr lang="en-US" sz="5400" dirty="0" err="1">
                <a:solidFill>
                  <a:schemeClr val="accent4"/>
                </a:solidFill>
                <a:latin typeface="Yanone Kaffeesatz Regular" panose="02000000000000000000" pitchFamily="2" charset="0"/>
              </a:rPr>
              <a:t>AzureServiceBus.DeepDive</a:t>
            </a:r>
            <a:endParaRPr lang="de-CH" sz="5400" dirty="0">
              <a:solidFill>
                <a:schemeClr val="accent4"/>
              </a:solidFill>
              <a:latin typeface="Yanone Kaffeesatz Regular" panose="02000000000000000000" pitchFamily="2" charset="0"/>
            </a:endParaRPr>
          </a:p>
        </p:txBody>
      </p:sp>
      <p:sp>
        <p:nvSpPr>
          <p:cNvPr id="4" name="Rectangle 3"/>
          <p:cNvSpPr/>
          <p:nvPr/>
        </p:nvSpPr>
        <p:spPr>
          <a:xfrm>
            <a:off x="1064014" y="1124536"/>
            <a:ext cx="6463629" cy="1862048"/>
          </a:xfrm>
          <a:prstGeom prst="rect">
            <a:avLst/>
          </a:prstGeom>
        </p:spPr>
        <p:txBody>
          <a:bodyPr wrap="none">
            <a:spAutoFit/>
          </a:bodyPr>
          <a:lstStyle/>
          <a:p>
            <a:r>
              <a:rPr lang="en-US" sz="11500" dirty="0">
                <a:solidFill>
                  <a:schemeClr val="accent2"/>
                </a:solidFill>
                <a:latin typeface="Yanone Kaffeesatz Regular" panose="02000000000000000000" pitchFamily="2" charset="0"/>
              </a:rPr>
              <a:t>Slides, Links…</a:t>
            </a:r>
            <a:endParaRPr lang="de-CH" sz="1400" dirty="0"/>
          </a:p>
        </p:txBody>
      </p:sp>
    </p:spTree>
    <p:extLst>
      <p:ext uri="{BB962C8B-B14F-4D97-AF65-F5344CB8AC3E}">
        <p14:creationId xmlns:p14="http://schemas.microsoft.com/office/powerpoint/2010/main" val="15814491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8849" y="1851645"/>
            <a:ext cx="447430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Q &amp; A</a:t>
            </a:r>
            <a:endParaRPr lang="de-CH"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Tree>
    <p:extLst>
      <p:ext uri="{BB962C8B-B14F-4D97-AF65-F5344CB8AC3E}">
        <p14:creationId xmlns:p14="http://schemas.microsoft.com/office/powerpoint/2010/main" val="42413216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2306" y="612519"/>
            <a:ext cx="2880000" cy="690817"/>
          </a:xfrm>
          <a:prstGeom prst="rect">
            <a:avLst/>
          </a:prstGeom>
        </p:spPr>
      </p:pic>
      <p:sp>
        <p:nvSpPr>
          <p:cNvPr id="2" name="Rectangle 1"/>
          <p:cNvSpPr/>
          <p:nvPr/>
        </p:nvSpPr>
        <p:spPr>
          <a:xfrm>
            <a:off x="5723694" y="2090172"/>
            <a:ext cx="6096000" cy="2677656"/>
          </a:xfrm>
          <a:prstGeom prst="rect">
            <a:avLst/>
          </a:prstGeom>
        </p:spPr>
        <p:txBody>
          <a:bodyPr>
            <a:spAutoFit/>
          </a:bodyPr>
          <a:lstStyle/>
          <a:p>
            <a:r>
              <a:rPr lang="en-US" sz="2800" dirty="0">
                <a:solidFill>
                  <a:schemeClr val="tx2"/>
                </a:solidFill>
                <a:latin typeface="Yanone Kaffeesatz Regular" panose="02000000000000000000" pitchFamily="2" charset="0"/>
              </a:rPr>
              <a:t>Software Engineer</a:t>
            </a:r>
          </a:p>
          <a:p>
            <a:r>
              <a:rPr lang="en-US" sz="2800" dirty="0">
                <a:solidFill>
                  <a:schemeClr val="tx2"/>
                </a:solidFill>
                <a:latin typeface="Yanone Kaffeesatz Regular" panose="02000000000000000000" pitchFamily="2" charset="0"/>
              </a:rPr>
              <a:t>Microsoft MVP</a:t>
            </a:r>
          </a:p>
          <a:p>
            <a:endParaRPr lang="en-US" sz="2800" dirty="0">
              <a:solidFill>
                <a:schemeClr val="tx2"/>
              </a:solidFill>
              <a:latin typeface="Yanone Kaffeesatz Regular" panose="02000000000000000000" pitchFamily="2" charset="0"/>
            </a:endParaRPr>
          </a:p>
          <a:p>
            <a:r>
              <a:rPr lang="en-US" sz="2800" dirty="0">
                <a:solidFill>
                  <a:schemeClr val="accent4"/>
                </a:solidFill>
                <a:latin typeface="Yanone Kaffeesatz Regular" panose="02000000000000000000" pitchFamily="2" charset="0"/>
              </a:rPr>
              <a:t>@danielmarbach</a:t>
            </a:r>
          </a:p>
          <a:p>
            <a:r>
              <a:rPr lang="en-US" sz="2800" dirty="0">
                <a:solidFill>
                  <a:schemeClr val="accent4"/>
                </a:solidFill>
                <a:latin typeface="Yanone Kaffeesatz Regular" panose="02000000000000000000" pitchFamily="2" charset="0"/>
              </a:rPr>
              <a:t>particular.net/blog</a:t>
            </a:r>
          </a:p>
          <a:p>
            <a:r>
              <a:rPr lang="en-US" sz="2800" dirty="0">
                <a:solidFill>
                  <a:schemeClr val="accent4"/>
                </a:solidFill>
                <a:latin typeface="Yanone Kaffeesatz Regular" panose="02000000000000000000" pitchFamily="2" charset="0"/>
              </a:rPr>
              <a:t>planetgeek.ch</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52348" y="1768017"/>
            <a:ext cx="2558625" cy="3837938"/>
          </a:xfrm>
          <a:prstGeom prst="rect">
            <a:avLst/>
          </a:prstGeom>
        </p:spPr>
      </p:pic>
    </p:spTree>
    <p:extLst>
      <p:ext uri="{BB962C8B-B14F-4D97-AF65-F5344CB8AC3E}">
        <p14:creationId xmlns:p14="http://schemas.microsoft.com/office/powerpoint/2010/main" val="360127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d1_Part2">
            <a:hlinkClick r:id="" action="ppaction://media"/>
            <a:extLst>
              <a:ext uri="{FF2B5EF4-FFF2-40B4-BE49-F238E27FC236}">
                <a16:creationId xmlns:a16="http://schemas.microsoft.com/office/drawing/2014/main" id="{79BC937A-020A-4EFB-B1E5-BC412E45E3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0333"/>
            <a:ext cx="12839701" cy="7222332"/>
          </a:xfrm>
          <a:prstGeom prst="rect">
            <a:avLst/>
          </a:prstGeom>
        </p:spPr>
      </p:pic>
    </p:spTree>
    <p:extLst>
      <p:ext uri="{BB962C8B-B14F-4D97-AF65-F5344CB8AC3E}">
        <p14:creationId xmlns:p14="http://schemas.microsoft.com/office/powerpoint/2010/main" val="358361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3">
            <a:hlinkClick r:id="" action="ppaction://media"/>
            <a:extLst>
              <a:ext uri="{FF2B5EF4-FFF2-40B4-BE49-F238E27FC236}">
                <a16:creationId xmlns:a16="http://schemas.microsoft.com/office/drawing/2014/main" id="{D2E4B7BC-1DCB-4104-A40D-6B4938F50B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35000"/>
            <a:ext cx="13817600" cy="7772400"/>
          </a:xfrm>
          <a:prstGeom prst="rect">
            <a:avLst/>
          </a:prstGeom>
        </p:spPr>
      </p:pic>
    </p:spTree>
    <p:extLst>
      <p:ext uri="{BB962C8B-B14F-4D97-AF65-F5344CB8AC3E}">
        <p14:creationId xmlns:p14="http://schemas.microsoft.com/office/powerpoint/2010/main" val="389388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1_Part4">
            <a:hlinkClick r:id="" action="ppaction://media"/>
            <a:extLst>
              <a:ext uri="{FF2B5EF4-FFF2-40B4-BE49-F238E27FC236}">
                <a16:creationId xmlns:a16="http://schemas.microsoft.com/office/drawing/2014/main" id="{7BD328A3-D61D-468C-90D7-D60E5D605C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27000"/>
            <a:ext cx="12643553" cy="7111999"/>
          </a:xfrm>
          <a:prstGeom prst="rect">
            <a:avLst/>
          </a:prstGeom>
        </p:spPr>
      </p:pic>
    </p:spTree>
    <p:extLst>
      <p:ext uri="{BB962C8B-B14F-4D97-AF65-F5344CB8AC3E}">
        <p14:creationId xmlns:p14="http://schemas.microsoft.com/office/powerpoint/2010/main" val="276700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988672" y="1851645"/>
            <a:ext cx="1021465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Management</a:t>
            </a:r>
            <a:endParaRPr lang="de-CH" sz="2000" dirty="0"/>
          </a:p>
        </p:txBody>
      </p:sp>
    </p:spTree>
    <p:extLst>
      <p:ext uri="{BB962C8B-B14F-4D97-AF65-F5344CB8AC3E}">
        <p14:creationId xmlns:p14="http://schemas.microsoft.com/office/powerpoint/2010/main" val="4247192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175A1-981E-4075-8339-A0FD6A220C57}"/>
              </a:ext>
            </a:extLst>
          </p:cNvPr>
          <p:cNvSpPr txBox="1"/>
          <p:nvPr/>
        </p:nvSpPr>
        <p:spPr>
          <a:xfrm>
            <a:off x="309563" y="2828836"/>
            <a:ext cx="11572875"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client</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dirty="0" err="1">
                <a:solidFill>
                  <a:srgbClr val="267F99"/>
                </a:solidFill>
                <a:latin typeface="Consolas" panose="020B0609020204030204" pitchFamily="49" charset="0"/>
              </a:rPr>
              <a:t>ServiceBusAdministrationClient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2867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3082996" y="1851645"/>
            <a:ext cx="602600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Receive</a:t>
            </a:r>
            <a:endParaRPr lang="de-CH" sz="2000" dirty="0"/>
          </a:p>
        </p:txBody>
      </p:sp>
    </p:spTree>
    <p:extLst>
      <p:ext uri="{BB962C8B-B14F-4D97-AF65-F5344CB8AC3E}">
        <p14:creationId xmlns:p14="http://schemas.microsoft.com/office/powerpoint/2010/main" val="407803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A2EA787-4350-4A8E-A7E8-90BD4C02D063}"/>
              </a:ext>
            </a:extLst>
          </p:cNvPr>
          <p:cNvSpPr txBox="1"/>
          <p:nvPr/>
        </p:nvSpPr>
        <p:spPr>
          <a:xfrm>
            <a:off x="190151" y="2967335"/>
            <a:ext cx="11811699"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07436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B32B97-65E4-487D-B8EB-EB150EFF0039}"/>
              </a:ext>
            </a:extLst>
          </p:cNvPr>
          <p:cNvSpPr txBox="1"/>
          <p:nvPr/>
        </p:nvSpPr>
        <p:spPr>
          <a:xfrm>
            <a:off x="558800" y="982177"/>
            <a:ext cx="11074400" cy="5262979"/>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receiverOptions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ServiceBusReceiverOptions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ReceiveMode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ServiceBusReceiveMode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PeekLock</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PrefetchCount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SubQueue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SubQueue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None</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endParaRPr lang="en-US" sz="2400" b="0" dirty="0">
              <a:solidFill>
                <a:srgbClr val="001080"/>
              </a:solidFill>
              <a:effectLst/>
              <a:latin typeface="Consolas" panose="020B0609020204030204" pitchFamily="49" charset="0"/>
            </a:endParaRPr>
          </a:p>
          <a:p>
            <a:r>
              <a:rPr lang="en-US" sz="2400" dirty="0">
                <a:solidFill>
                  <a:srgbClr val="001080"/>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receiverOptions</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foreach</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in</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ReceiveMessagesAsync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consume message</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9694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ieren 35">
            <a:extLst>
              <a:ext uri="{FF2B5EF4-FFF2-40B4-BE49-F238E27FC236}">
                <a16:creationId xmlns:a16="http://schemas.microsoft.com/office/drawing/2014/main" id="{44759E3A-3C82-4276-A43D-A78CCA31891C}"/>
              </a:ext>
            </a:extLst>
          </p:cNvPr>
          <p:cNvGrpSpPr/>
          <p:nvPr/>
        </p:nvGrpSpPr>
        <p:grpSpPr>
          <a:xfrm>
            <a:off x="3374429" y="2205633"/>
            <a:ext cx="2556867" cy="3076502"/>
            <a:chOff x="4530329" y="2196703"/>
            <a:chExt cx="2556867" cy="3076502"/>
          </a:xfrm>
        </p:grpSpPr>
        <p:pic>
          <p:nvPicPr>
            <p:cNvPr id="21" name="Picture 6">
              <a:extLst>
                <a:ext uri="{FF2B5EF4-FFF2-40B4-BE49-F238E27FC236}">
                  <a16:creationId xmlns:a16="http://schemas.microsoft.com/office/drawing/2014/main" id="{42D0CF5A-40FB-44B1-B72B-ABC975669A90}"/>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l="2769" t="1447" r="6258"/>
            <a:stretch>
              <a:fillRect/>
            </a:stretch>
          </p:blipFill>
          <p:spPr bwMode="auto">
            <a:xfrm>
              <a:off x="5091410" y="2196703"/>
              <a:ext cx="1391543" cy="150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FD255362-01E5-4C2F-9019-C84A726E7516}"/>
                </a:ext>
              </a:extLst>
            </p:cNvPr>
            <p:cNvSpPr txBox="1"/>
            <p:nvPr/>
          </p:nvSpPr>
          <p:spPr>
            <a:xfrm>
              <a:off x="4929187" y="3839766"/>
              <a:ext cx="1769567"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Hubs</a:t>
              </a:r>
            </a:p>
          </p:txBody>
        </p:sp>
        <p:sp>
          <p:nvSpPr>
            <p:cNvPr id="26" name="TextBox 9">
              <a:extLst>
                <a:ext uri="{FF2B5EF4-FFF2-40B4-BE49-F238E27FC236}">
                  <a16:creationId xmlns:a16="http://schemas.microsoft.com/office/drawing/2014/main" id="{DAAC46B2-F3AF-48BD-BB84-889A5723F311}"/>
                </a:ext>
              </a:extLst>
            </p:cNvPr>
            <p:cNvSpPr txBox="1"/>
            <p:nvPr/>
          </p:nvSpPr>
          <p:spPr>
            <a:xfrm>
              <a:off x="4530329" y="4426149"/>
              <a:ext cx="2556867" cy="847056"/>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Big data streaming</a:t>
              </a: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grpSp>
      <p:grpSp>
        <p:nvGrpSpPr>
          <p:cNvPr id="35" name="Gruppieren 34">
            <a:extLst>
              <a:ext uri="{FF2B5EF4-FFF2-40B4-BE49-F238E27FC236}">
                <a16:creationId xmlns:a16="http://schemas.microsoft.com/office/drawing/2014/main" id="{C5CE27F8-6DBE-4963-A473-92EB92DA8E7B}"/>
              </a:ext>
            </a:extLst>
          </p:cNvPr>
          <p:cNvGrpSpPr/>
          <p:nvPr/>
        </p:nvGrpSpPr>
        <p:grpSpPr>
          <a:xfrm>
            <a:off x="8925224" y="2205633"/>
            <a:ext cx="2556867" cy="2748193"/>
            <a:chOff x="8925224" y="2205633"/>
            <a:chExt cx="2556867" cy="2748193"/>
          </a:xfrm>
        </p:grpSpPr>
        <p:pic>
          <p:nvPicPr>
            <p:cNvPr id="20" name="Picture 5">
              <a:extLst>
                <a:ext uri="{FF2B5EF4-FFF2-40B4-BE49-F238E27FC236}">
                  <a16:creationId xmlns:a16="http://schemas.microsoft.com/office/drawing/2014/main" id="{FB889C65-AD3D-464E-8D7E-89C189CF7A2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471422" y="2205633"/>
              <a:ext cx="1434703" cy="143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6">
              <a:extLst>
                <a:ext uri="{FF2B5EF4-FFF2-40B4-BE49-F238E27FC236}">
                  <a16:creationId xmlns:a16="http://schemas.microsoft.com/office/drawing/2014/main" id="{8E78D002-16BE-42EE-8E16-9B1DBC0016F3}"/>
                </a:ext>
              </a:extLst>
            </p:cNvPr>
            <p:cNvSpPr txBox="1"/>
            <p:nvPr/>
          </p:nvSpPr>
          <p:spPr>
            <a:xfrm>
              <a:off x="9200555" y="3848695"/>
              <a:ext cx="2031504"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Service Bus</a:t>
              </a:r>
            </a:p>
          </p:txBody>
        </p:sp>
        <p:sp>
          <p:nvSpPr>
            <p:cNvPr id="27" name="TextBox 10">
              <a:extLst>
                <a:ext uri="{FF2B5EF4-FFF2-40B4-BE49-F238E27FC236}">
                  <a16:creationId xmlns:a16="http://schemas.microsoft.com/office/drawing/2014/main" id="{6F151F42-DCB4-45CD-A035-7168391D8C03}"/>
                </a:ext>
              </a:extLst>
            </p:cNvPr>
            <p:cNvSpPr txBox="1"/>
            <p:nvPr/>
          </p:nvSpPr>
          <p:spPr>
            <a:xfrm>
              <a:off x="8925224" y="4405313"/>
              <a:ext cx="2556867" cy="548513"/>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Enterprise messaging </a:t>
              </a:r>
            </a:p>
          </p:txBody>
        </p:sp>
      </p:grpSp>
      <p:grpSp>
        <p:nvGrpSpPr>
          <p:cNvPr id="37" name="Gruppieren 36">
            <a:extLst>
              <a:ext uri="{FF2B5EF4-FFF2-40B4-BE49-F238E27FC236}">
                <a16:creationId xmlns:a16="http://schemas.microsoft.com/office/drawing/2014/main" id="{D6DE2F6B-77B7-4C2C-A2E0-57CDAF6BF667}"/>
              </a:ext>
            </a:extLst>
          </p:cNvPr>
          <p:cNvGrpSpPr/>
          <p:nvPr/>
        </p:nvGrpSpPr>
        <p:grpSpPr>
          <a:xfrm>
            <a:off x="709909" y="2230934"/>
            <a:ext cx="2556867" cy="3328199"/>
            <a:chOff x="2473524" y="2222004"/>
            <a:chExt cx="2556867" cy="3328199"/>
          </a:xfrm>
        </p:grpSpPr>
        <p:sp>
          <p:nvSpPr>
            <p:cNvPr id="29" name="TextBox 12">
              <a:extLst>
                <a:ext uri="{FF2B5EF4-FFF2-40B4-BE49-F238E27FC236}">
                  <a16:creationId xmlns:a16="http://schemas.microsoft.com/office/drawing/2014/main" id="{35296D5B-5ED7-4CC8-B808-8C79F8F6F4C7}"/>
                </a:ext>
              </a:extLst>
            </p:cNvPr>
            <p:cNvSpPr txBox="1"/>
            <p:nvPr/>
          </p:nvSpPr>
          <p:spPr>
            <a:xfrm>
              <a:off x="2817317" y="3839766"/>
              <a:ext cx="1771055" cy="714712"/>
            </a:xfrm>
            <a:prstGeom prst="rect">
              <a:avLst/>
            </a:prstGeom>
            <a:noFill/>
          </p:spPr>
          <p:txBody>
            <a:bodyPr lIns="168055" tIns="134444" rIns="168055" bIns="134444">
              <a:spAutoFit/>
            </a:bodyPr>
            <a:lstStyle/>
            <a:p>
              <a:pPr algn="ctr" defTabSz="840201">
                <a:lnSpc>
                  <a:spcPct val="90000"/>
                </a:lnSpc>
                <a:spcAft>
                  <a:spcPts val="551"/>
                </a:spcAft>
                <a:defRPr/>
              </a:pPr>
              <a:r>
                <a:rPr lang="en-US" sz="3200" kern="0" dirty="0">
                  <a:solidFill>
                    <a:schemeClr val="accent2"/>
                  </a:solidFill>
                  <a:latin typeface="Yanone Kaffeesatz Regular" panose="02000000000000000000" pitchFamily="2" charset="0"/>
                </a:rPr>
                <a:t>Event Grid</a:t>
              </a:r>
            </a:p>
          </p:txBody>
        </p:sp>
        <p:sp>
          <p:nvSpPr>
            <p:cNvPr id="30" name="TextBox 13">
              <a:extLst>
                <a:ext uri="{FF2B5EF4-FFF2-40B4-BE49-F238E27FC236}">
                  <a16:creationId xmlns:a16="http://schemas.microsoft.com/office/drawing/2014/main" id="{8E05550C-DF88-472D-A902-66194DB0EDEC}"/>
                </a:ext>
              </a:extLst>
            </p:cNvPr>
            <p:cNvSpPr txBox="1"/>
            <p:nvPr/>
          </p:nvSpPr>
          <p:spPr>
            <a:xfrm>
              <a:off x="2473524" y="4426148"/>
              <a:ext cx="2556867" cy="1124055"/>
            </a:xfrm>
            <a:prstGeom prst="rect">
              <a:avLst/>
            </a:prstGeom>
            <a:noFill/>
          </p:spPr>
          <p:txBody>
            <a:bodyPr lIns="168055" tIns="134444" rIns="168055" bIns="134444">
              <a:spAutoFit/>
            </a:bodyPr>
            <a:lstStyle/>
            <a:p>
              <a:pPr algn="ctr" defTabSz="840201">
                <a:lnSpc>
                  <a:spcPct val="90000"/>
                </a:lnSpc>
                <a:spcAft>
                  <a:spcPts val="551"/>
                </a:spcAft>
                <a:defRPr/>
              </a:pPr>
              <a:r>
                <a:rPr lang="en-US" sz="2000" kern="0" dirty="0">
                  <a:solidFill>
                    <a:schemeClr val="accent4"/>
                  </a:solidFill>
                  <a:latin typeface="Yanone Kaffeesatz Regular" panose="02000000000000000000" pitchFamily="2" charset="0"/>
                </a:rPr>
                <a:t>Cross cloud reactive </a:t>
              </a:r>
              <a:r>
                <a:rPr lang="en-US" sz="2000" kern="0" dirty="0" err="1">
                  <a:solidFill>
                    <a:schemeClr val="accent4"/>
                  </a:solidFill>
                  <a:latin typeface="Yanone Kaffeesatz Regular" panose="02000000000000000000" pitchFamily="2" charset="0"/>
                </a:rPr>
                <a:t>eventing</a:t>
              </a:r>
              <a:endParaRPr lang="en-US" sz="2000" kern="0" dirty="0">
                <a:solidFill>
                  <a:schemeClr val="accent4"/>
                </a:solidFill>
                <a:latin typeface="Yanone Kaffeesatz Regular" panose="02000000000000000000" pitchFamily="2" charset="0"/>
              </a:endParaRPr>
            </a:p>
            <a:p>
              <a:pPr defTabSz="840201">
                <a:lnSpc>
                  <a:spcPct val="90000"/>
                </a:lnSpc>
                <a:spcAft>
                  <a:spcPts val="551"/>
                </a:spcAft>
                <a:defRPr/>
              </a:pPr>
              <a:endParaRPr lang="en-US" sz="1600" kern="0" dirty="0">
                <a:solidFill>
                  <a:schemeClr val="accent4"/>
                </a:solidFill>
                <a:latin typeface="Yanone Kaffeesatz Regular" panose="02000000000000000000" pitchFamily="2" charset="0"/>
              </a:endParaRPr>
            </a:p>
          </p:txBody>
        </p:sp>
        <p:pic>
          <p:nvPicPr>
            <p:cNvPr id="31" name="Graphic 3">
              <a:extLst>
                <a:ext uri="{FF2B5EF4-FFF2-40B4-BE49-F238E27FC236}">
                  <a16:creationId xmlns:a16="http://schemas.microsoft.com/office/drawing/2014/main" id="{5E7BD8D4-F05A-4B1A-9BB0-DB5CDBD99B49}"/>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945309" y="2222004"/>
              <a:ext cx="1446609" cy="1445121"/>
            </a:xfrm>
            <a:prstGeom prst="rect">
              <a:avLst/>
            </a:prstGeom>
          </p:spPr>
        </p:pic>
      </p:grpSp>
      <p:grpSp>
        <p:nvGrpSpPr>
          <p:cNvPr id="38" name="Gruppieren 37">
            <a:extLst>
              <a:ext uri="{FF2B5EF4-FFF2-40B4-BE49-F238E27FC236}">
                <a16:creationId xmlns:a16="http://schemas.microsoft.com/office/drawing/2014/main" id="{A5710EE5-8DC1-4CF5-AF43-53E0F6832551}"/>
              </a:ext>
            </a:extLst>
          </p:cNvPr>
          <p:cNvGrpSpPr/>
          <p:nvPr/>
        </p:nvGrpSpPr>
        <p:grpSpPr>
          <a:xfrm>
            <a:off x="6038949" y="2163285"/>
            <a:ext cx="2778621" cy="3025539"/>
            <a:chOff x="418207" y="2178844"/>
            <a:chExt cx="2778621" cy="3025539"/>
          </a:xfrm>
        </p:grpSpPr>
        <p:sp>
          <p:nvSpPr>
            <p:cNvPr id="32" name="TextBox 15">
              <a:extLst>
                <a:ext uri="{FF2B5EF4-FFF2-40B4-BE49-F238E27FC236}">
                  <a16:creationId xmlns:a16="http://schemas.microsoft.com/office/drawing/2014/main" id="{4C94DAB7-B8AA-4FC4-8945-093159CE09BE}"/>
                </a:ext>
              </a:extLst>
            </p:cNvPr>
            <p:cNvSpPr txBox="1"/>
            <p:nvPr/>
          </p:nvSpPr>
          <p:spPr>
            <a:xfrm>
              <a:off x="418207" y="3860601"/>
              <a:ext cx="2778621" cy="697742"/>
            </a:xfrm>
            <a:prstGeom prst="rect">
              <a:avLst/>
            </a:prstGeom>
            <a:noFill/>
          </p:spPr>
          <p:txBody>
            <a:bodyPr lIns="157552" tIns="126041" rIns="157552" bIns="126041">
              <a:spAutoFit/>
            </a:bodyPr>
            <a:lstStyle/>
            <a:p>
              <a:pPr algn="ctr" defTabSz="787688">
                <a:lnSpc>
                  <a:spcPct val="90000"/>
                </a:lnSpc>
                <a:spcAft>
                  <a:spcPts val="517"/>
                </a:spcAft>
                <a:defRPr/>
              </a:pPr>
              <a:r>
                <a:rPr lang="en-US" sz="3200" kern="0" dirty="0">
                  <a:solidFill>
                    <a:schemeClr val="accent2"/>
                  </a:solidFill>
                  <a:latin typeface="Yanone Kaffeesatz Regular" panose="02000000000000000000" pitchFamily="2" charset="0"/>
                </a:rPr>
                <a:t>Storage Queues</a:t>
              </a:r>
            </a:p>
          </p:txBody>
        </p:sp>
        <p:sp>
          <p:nvSpPr>
            <p:cNvPr id="33" name="TextBox 16">
              <a:extLst>
                <a:ext uri="{FF2B5EF4-FFF2-40B4-BE49-F238E27FC236}">
                  <a16:creationId xmlns:a16="http://schemas.microsoft.com/office/drawing/2014/main" id="{55D8CA41-B531-4719-B5C9-3223A3B443AF}"/>
                </a:ext>
              </a:extLst>
            </p:cNvPr>
            <p:cNvSpPr txBox="1"/>
            <p:nvPr/>
          </p:nvSpPr>
          <p:spPr>
            <a:xfrm>
              <a:off x="586383" y="4442521"/>
              <a:ext cx="2396133" cy="761862"/>
            </a:xfrm>
            <a:prstGeom prst="rect">
              <a:avLst/>
            </a:prstGeom>
            <a:noFill/>
          </p:spPr>
          <p:txBody>
            <a:bodyPr lIns="157552" tIns="126041" rIns="157552" bIns="126041">
              <a:spAutoFit/>
            </a:bodyPr>
            <a:lstStyle/>
            <a:p>
              <a:pPr algn="ctr" defTabSz="787688">
                <a:lnSpc>
                  <a:spcPct val="90000"/>
                </a:lnSpc>
                <a:spcAft>
                  <a:spcPts val="517"/>
                </a:spcAft>
                <a:defRPr/>
              </a:pPr>
              <a:r>
                <a:rPr lang="en-US" sz="2000" kern="0" dirty="0">
                  <a:solidFill>
                    <a:schemeClr val="accent4"/>
                  </a:solidFill>
                  <a:latin typeface="Yanone Kaffeesatz Regular" panose="02000000000000000000" pitchFamily="2" charset="0"/>
                </a:rPr>
                <a:t>Simple task queues</a:t>
              </a:r>
            </a:p>
            <a:p>
              <a:pPr defTabSz="787688">
                <a:lnSpc>
                  <a:spcPct val="90000"/>
                </a:lnSpc>
                <a:spcAft>
                  <a:spcPts val="517"/>
                </a:spcAft>
                <a:defRPr/>
              </a:pPr>
              <a:endParaRPr lang="en-US" sz="1200" kern="0" dirty="0">
                <a:solidFill>
                  <a:schemeClr val="accent4"/>
                </a:solidFill>
                <a:latin typeface="Yanone Kaffeesatz Regular" panose="02000000000000000000" pitchFamily="2" charset="0"/>
              </a:endParaRPr>
            </a:p>
          </p:txBody>
        </p:sp>
        <p:pic>
          <p:nvPicPr>
            <p:cNvPr id="34" name="Picture 19">
              <a:extLst>
                <a:ext uri="{FF2B5EF4-FFF2-40B4-BE49-F238E27FC236}">
                  <a16:creationId xmlns:a16="http://schemas.microsoft.com/office/drawing/2014/main" id="{9641A9DA-F48B-4D24-9AC4-F33A12BD07E7}"/>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86731" y="2178844"/>
              <a:ext cx="1488281" cy="148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 name="Gruppieren 42">
            <a:extLst>
              <a:ext uri="{FF2B5EF4-FFF2-40B4-BE49-F238E27FC236}">
                <a16:creationId xmlns:a16="http://schemas.microsoft.com/office/drawing/2014/main" id="{CB274571-B8D3-4598-B68E-8E8E1D4CFA7A}"/>
              </a:ext>
            </a:extLst>
          </p:cNvPr>
          <p:cNvGrpSpPr/>
          <p:nvPr/>
        </p:nvGrpSpPr>
        <p:grpSpPr>
          <a:xfrm>
            <a:off x="449451" y="1511085"/>
            <a:ext cx="5543362" cy="4393769"/>
            <a:chOff x="449451" y="1511085"/>
            <a:chExt cx="5543362" cy="4393769"/>
          </a:xfrm>
        </p:grpSpPr>
        <p:sp>
          <p:nvSpPr>
            <p:cNvPr id="39" name="Rechteck 38">
              <a:extLst>
                <a:ext uri="{FF2B5EF4-FFF2-40B4-BE49-F238E27FC236}">
                  <a16:creationId xmlns:a16="http://schemas.microsoft.com/office/drawing/2014/main" id="{8A2DD839-F7E7-45AF-8A78-2D77BD49B297}"/>
                </a:ext>
              </a:extLst>
            </p:cNvPr>
            <p:cNvSpPr/>
            <p:nvPr/>
          </p:nvSpPr>
          <p:spPr>
            <a:xfrm>
              <a:off x="449451"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Textfeld 39">
              <a:extLst>
                <a:ext uri="{FF2B5EF4-FFF2-40B4-BE49-F238E27FC236}">
                  <a16:creationId xmlns:a16="http://schemas.microsoft.com/office/drawing/2014/main" id="{92262549-B722-4FC7-9373-6DF60A458F37}"/>
                </a:ext>
              </a:extLst>
            </p:cNvPr>
            <p:cNvSpPr txBox="1"/>
            <p:nvPr/>
          </p:nvSpPr>
          <p:spPr>
            <a:xfrm>
              <a:off x="449451" y="1535604"/>
              <a:ext cx="657552"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Events</a:t>
              </a:r>
              <a:endParaRPr lang="de-CH" dirty="0">
                <a:solidFill>
                  <a:schemeClr val="accent3"/>
                </a:solidFill>
                <a:latin typeface="Yanone Kaffeesatz Regular" panose="02000000000000000000" pitchFamily="2" charset="0"/>
              </a:endParaRPr>
            </a:p>
          </p:txBody>
        </p:sp>
      </p:grpSp>
      <p:grpSp>
        <p:nvGrpSpPr>
          <p:cNvPr id="44" name="Gruppieren 43">
            <a:extLst>
              <a:ext uri="{FF2B5EF4-FFF2-40B4-BE49-F238E27FC236}">
                <a16:creationId xmlns:a16="http://schemas.microsoft.com/office/drawing/2014/main" id="{39E345FE-70A9-431C-9A82-3699D6E42FB1}"/>
              </a:ext>
            </a:extLst>
          </p:cNvPr>
          <p:cNvGrpSpPr/>
          <p:nvPr/>
        </p:nvGrpSpPr>
        <p:grpSpPr>
          <a:xfrm>
            <a:off x="6096000" y="1511085"/>
            <a:ext cx="5543362" cy="4393769"/>
            <a:chOff x="6096000" y="1511085"/>
            <a:chExt cx="5543362" cy="4393769"/>
          </a:xfrm>
        </p:grpSpPr>
        <p:sp>
          <p:nvSpPr>
            <p:cNvPr id="41" name="Rechteck 40">
              <a:extLst>
                <a:ext uri="{FF2B5EF4-FFF2-40B4-BE49-F238E27FC236}">
                  <a16:creationId xmlns:a16="http://schemas.microsoft.com/office/drawing/2014/main" id="{7F8E7CAD-2386-42B6-B60D-DB0B59D742FD}"/>
                </a:ext>
              </a:extLst>
            </p:cNvPr>
            <p:cNvSpPr/>
            <p:nvPr/>
          </p:nvSpPr>
          <p:spPr>
            <a:xfrm>
              <a:off x="6096000" y="1511085"/>
              <a:ext cx="5543362" cy="4393769"/>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Textfeld 41">
              <a:extLst>
                <a:ext uri="{FF2B5EF4-FFF2-40B4-BE49-F238E27FC236}">
                  <a16:creationId xmlns:a16="http://schemas.microsoft.com/office/drawing/2014/main" id="{99D8FC02-6BB1-4D1F-9E5D-23B135398EC0}"/>
                </a:ext>
              </a:extLst>
            </p:cNvPr>
            <p:cNvSpPr txBox="1"/>
            <p:nvPr/>
          </p:nvSpPr>
          <p:spPr>
            <a:xfrm>
              <a:off x="6096000" y="1535604"/>
              <a:ext cx="877163" cy="369332"/>
            </a:xfrm>
            <a:prstGeom prst="rect">
              <a:avLst/>
            </a:prstGeom>
            <a:noFill/>
          </p:spPr>
          <p:txBody>
            <a:bodyPr wrap="none" rtlCol="0">
              <a:spAutoFit/>
            </a:bodyPr>
            <a:lstStyle/>
            <a:p>
              <a:r>
                <a:rPr lang="en-US" dirty="0">
                  <a:solidFill>
                    <a:schemeClr val="accent3"/>
                  </a:solidFill>
                  <a:latin typeface="Yanone Kaffeesatz Regular" panose="02000000000000000000" pitchFamily="2" charset="0"/>
                </a:rPr>
                <a:t>Messages</a:t>
              </a:r>
              <a:endParaRPr lang="de-CH"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11830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ED52AA-8FA4-4FF1-AC8A-63EDB426CCCA}"/>
              </a:ext>
            </a:extLst>
          </p:cNvPr>
          <p:cNvSpPr/>
          <p:nvPr/>
        </p:nvSpPr>
        <p:spPr>
          <a:xfrm>
            <a:off x="211608" y="5956184"/>
            <a:ext cx="11871335" cy="461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D677E14-97E9-49D0-BCEC-F78C6B2190A0}"/>
              </a:ext>
            </a:extLst>
          </p:cNvPr>
          <p:cNvSpPr txBox="1"/>
          <p:nvPr/>
        </p:nvSpPr>
        <p:spPr>
          <a:xfrm>
            <a:off x="1041400" y="1351508"/>
            <a:ext cx="101092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processorOptions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ServiceBusProcessorOptions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AutoCompleteMessages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false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MaxConcurrentCalls</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MaxAutoLockRenewalDuration</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FromMinutes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p>
          <a:p>
            <a:r>
              <a:rPr lang="en-US" sz="2400" b="0" dirty="0">
                <a:solidFill>
                  <a:srgbClr val="00108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ReceiveMode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ServiceBusReceiveMode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PeekLock</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PrefetchCount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10</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CreateProcessor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processorOptions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7845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A5DDFC-CB17-4CA4-97CD-D4D8BB4D4976}"/>
              </a:ext>
            </a:extLst>
          </p:cNvPr>
          <p:cNvSpPr txBox="1"/>
          <p:nvPr/>
        </p:nvSpPr>
        <p:spPr>
          <a:xfrm>
            <a:off x="831850" y="1305342"/>
            <a:ext cx="10528300" cy="4893647"/>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ProcessMessageAsync</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async</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messageEventArgs</a:t>
            </a:r>
            <a:r>
              <a:rPr lang="en-US" sz="2400" b="0" dirty="0">
                <a:solidFill>
                  <a:srgbClr val="000000"/>
                </a:solidFill>
                <a:effectLst/>
                <a:latin typeface="Consolas" panose="020B0609020204030204" pitchFamily="49" charset="0"/>
              </a:rPr>
              <a:t> =&gt;</a:t>
            </a: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messageEventArgs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$"Received message with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MessageId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 </a:t>
            </a:r>
            <a:br>
              <a:rPr lang="en-US" sz="2400" b="0" dirty="0">
                <a:solidFill>
                  <a:srgbClr val="A31515"/>
                </a:solidFill>
                <a:effectLst/>
                <a:latin typeface="Consolas" panose="020B0609020204030204" pitchFamily="49" charset="0"/>
              </a:rPr>
            </a:br>
            <a:r>
              <a:rPr lang="en-US" sz="2400" b="0" dirty="0">
                <a:solidFill>
                  <a:srgbClr val="A31515"/>
                </a:solidFill>
                <a:effectLst/>
                <a:latin typeface="Consolas" panose="020B0609020204030204" pitchFamily="49" charset="0"/>
              </a:rPr>
              <a:t>				and content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UTF8</a:t>
            </a:r>
            <a:r>
              <a:rPr lang="en-US" sz="2400" b="0" dirty="0">
                <a:solidFill>
                  <a:srgbClr val="222222"/>
                </a:solidFill>
                <a:effectLst/>
                <a:latin typeface="Consolas" panose="020B0609020204030204" pitchFamily="49" charset="0"/>
              </a:rPr>
              <a:t>.</a:t>
            </a:r>
            <a:r>
              <a:rPr lang="en-US" sz="2400" b="0" dirty="0">
                <a:solidFill>
                  <a:srgbClr val="795E26"/>
                </a:solidFill>
                <a:effectLst/>
                <a:latin typeface="Consolas" panose="020B0609020204030204" pitchFamily="49" charset="0"/>
              </a:rPr>
              <a:t>GetString</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Body</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endParaRPr lang="en-US" sz="2400" b="0" dirty="0">
              <a:solidFill>
                <a:srgbClr val="222222"/>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    </a:t>
            </a:r>
            <a:r>
              <a:rPr lang="en-US" sz="2400" b="0" dirty="0">
                <a:solidFill>
                  <a:srgbClr val="008000"/>
                </a:solidFill>
                <a:effectLst/>
                <a:latin typeface="Consolas" panose="020B0609020204030204" pitchFamily="49" charset="0"/>
              </a:rPr>
              <a:t>// throw new </a:t>
            </a:r>
            <a:r>
              <a:rPr lang="en-US" sz="2400" b="0" dirty="0" err="1">
                <a:solidFill>
                  <a:srgbClr val="008000"/>
                </a:solidFill>
                <a:effectLst/>
                <a:latin typeface="Consolas" panose="020B0609020204030204" pitchFamily="49" charset="0"/>
              </a:rPr>
              <a:t>InvalidOperationException</a:t>
            </a:r>
            <a:r>
              <a:rPr lang="en-US" sz="2400" b="0" dirty="0">
                <a:solidFill>
                  <a:srgbClr val="008000"/>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messageEventArgs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CompleteMessageAsync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17694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992CC-0AD2-47A9-987C-7A9AA215FE6D}"/>
              </a:ext>
            </a:extLst>
          </p:cNvPr>
          <p:cNvSpPr txBox="1"/>
          <p:nvPr/>
        </p:nvSpPr>
        <p:spPr>
          <a:xfrm>
            <a:off x="1155700" y="1582341"/>
            <a:ext cx="9880600" cy="4154984"/>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ProcessErrorAsync</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async</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errorEventArgs</a:t>
            </a:r>
            <a:r>
              <a:rPr lang="en-US" sz="2400" b="0" dirty="0">
                <a:solidFill>
                  <a:srgbClr val="000000"/>
                </a:solidFill>
                <a:effectLst/>
                <a:latin typeface="Consolas" panose="020B0609020204030204" pitchFamily="49" charset="0"/>
              </a:rPr>
              <a:t> =&gt;</a:t>
            </a: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$"Exception: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Exception</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FullyQualifiedNamespace</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FullyQualifiedNamespace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ErrorSource</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ErrorSource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Out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WriteLineAsync</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EntityPath</a:t>
            </a:r>
            <a:r>
              <a:rPr lang="en-US" sz="2400" b="0" dirty="0">
                <a:solidFill>
                  <a:srgbClr val="A31515"/>
                </a:solidFill>
                <a:effectLst/>
                <a:latin typeface="Consolas" panose="020B0609020204030204" pitchFamily="49" charset="0"/>
              </a:rPr>
              <a:t>: </a:t>
            </a:r>
          </a:p>
          <a:p>
            <a:r>
              <a:rPr lang="en-US" sz="2400" dirty="0">
                <a:solidFill>
                  <a:srgbClr val="A31515"/>
                </a:solidFill>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errorEventArgs</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EntityPath</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80443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12F650-3691-44D4-9F19-35FAD441677C}"/>
              </a:ext>
            </a:extLst>
          </p:cNvPr>
          <p:cNvSpPr txBox="1"/>
          <p:nvPr/>
        </p:nvSpPr>
        <p:spPr>
          <a:xfrm>
            <a:off x="2641600" y="2459504"/>
            <a:ext cx="69088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StartProcessingAsync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untilStopRequired</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StopProcessingAsync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98905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eive_Part1">
            <a:hlinkClick r:id="" action="ppaction://media"/>
            <a:extLst>
              <a:ext uri="{FF2B5EF4-FFF2-40B4-BE49-F238E27FC236}">
                <a16:creationId xmlns:a16="http://schemas.microsoft.com/office/drawing/2014/main" id="{69824694-261B-4945-82CF-414BC8785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71500"/>
            <a:ext cx="13433776" cy="7556499"/>
          </a:xfrm>
          <a:prstGeom prst="rect">
            <a:avLst/>
          </a:prstGeom>
        </p:spPr>
      </p:pic>
    </p:spTree>
    <p:extLst>
      <p:ext uri="{BB962C8B-B14F-4D97-AF65-F5344CB8AC3E}">
        <p14:creationId xmlns:p14="http://schemas.microsoft.com/office/powerpoint/2010/main" val="21763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zoom_0">
            <a:hlinkClick r:id="" action="ppaction://media"/>
            <a:extLst>
              <a:ext uri="{FF2B5EF4-FFF2-40B4-BE49-F238E27FC236}">
                <a16:creationId xmlns:a16="http://schemas.microsoft.com/office/drawing/2014/main" id="{2C066C0E-8F65-4325-B879-87D6C6329327}"/>
              </a:ext>
            </a:extLst>
          </p:cNvPr>
          <p:cNvPicPr>
            <a:picLocks noChangeAspect="1"/>
          </p:cNvPicPr>
          <p:nvPr>
            <a:videoFile r:link="rId1"/>
            <p:extLst>
              <p:ext uri="{DAA4B4D4-6D71-4841-9C94-3DE7FCFB9230}">
                <p14:media xmlns:p14="http://schemas.microsoft.com/office/powerpoint/2010/main" r:embed="rId2">
                  <p14:trim st="6165" end="5324"/>
                </p14:media>
              </p:ext>
            </p:extLst>
          </p:nvPr>
        </p:nvPicPr>
        <p:blipFill>
          <a:blip r:embed="rId5"/>
          <a:stretch>
            <a:fillRect/>
          </a:stretch>
        </p:blipFill>
        <p:spPr>
          <a:xfrm>
            <a:off x="0" y="-385004"/>
            <a:ext cx="12876450" cy="7243003"/>
          </a:xfrm>
          <a:prstGeom prst="rect">
            <a:avLst/>
          </a:prstGeom>
        </p:spPr>
      </p:pic>
    </p:spTree>
    <p:extLst>
      <p:ext uri="{BB962C8B-B14F-4D97-AF65-F5344CB8AC3E}">
        <p14:creationId xmlns:p14="http://schemas.microsoft.com/office/powerpoint/2010/main" val="2945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274809" y="1851645"/>
            <a:ext cx="9642383"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Connections</a:t>
            </a:r>
            <a:endParaRPr lang="de-CH" sz="2000" dirty="0"/>
          </a:p>
        </p:txBody>
      </p:sp>
    </p:spTree>
    <p:extLst>
      <p:ext uri="{BB962C8B-B14F-4D97-AF65-F5344CB8AC3E}">
        <p14:creationId xmlns:p14="http://schemas.microsoft.com/office/powerpoint/2010/main" val="4182938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elated image">
            <a:extLst>
              <a:ext uri="{FF2B5EF4-FFF2-40B4-BE49-F238E27FC236}">
                <a16:creationId xmlns:a16="http://schemas.microsoft.com/office/drawing/2014/main" id="{DCBBC7E2-9904-4887-ACC6-0C8B1A40D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081" y="1959845"/>
            <a:ext cx="7917839" cy="2938311"/>
          </a:xfrm>
          <a:prstGeom prst="rect">
            <a:avLst/>
          </a:prstGeom>
          <a:solidFill>
            <a:schemeClr val="bg1"/>
          </a:solidFill>
        </p:spPr>
      </p:pic>
    </p:spTree>
    <p:extLst>
      <p:ext uri="{BB962C8B-B14F-4D97-AF65-F5344CB8AC3E}">
        <p14:creationId xmlns:p14="http://schemas.microsoft.com/office/powerpoint/2010/main" val="24168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FE82CC-1D3F-4225-A73F-74306555DDA0}"/>
              </a:ext>
            </a:extLst>
          </p:cNvPr>
          <p:cNvSpPr txBox="1"/>
          <p:nvPr/>
        </p:nvSpPr>
        <p:spPr>
          <a:xfrm>
            <a:off x="776288" y="1536174"/>
            <a:ext cx="10639425"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p>
          <a:p>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connectionSharingSender</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endParaRPr lang="en-US" sz="2400" b="0" dirty="0">
              <a:solidFill>
                <a:srgbClr val="0000FF"/>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connectionSharingReceiver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64714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zoom_0">
            <a:hlinkClick r:id="" action="ppaction://media"/>
            <a:extLst>
              <a:ext uri="{FF2B5EF4-FFF2-40B4-BE49-F238E27FC236}">
                <a16:creationId xmlns:a16="http://schemas.microsoft.com/office/drawing/2014/main" id="{5007B9D4-A374-40A3-BB45-35CB2F4F63EA}"/>
              </a:ext>
            </a:extLst>
          </p:cNvPr>
          <p:cNvPicPr>
            <a:picLocks noChangeAspect="1"/>
          </p:cNvPicPr>
          <p:nvPr>
            <a:videoFile r:link="rId1"/>
            <p:extLst>
              <p:ext uri="{DAA4B4D4-6D71-4841-9C94-3DE7FCFB9230}">
                <p14:media xmlns:p14="http://schemas.microsoft.com/office/powerpoint/2010/main" r:embed="rId2">
                  <p14:trim st="6664" end="2139"/>
                </p14:media>
              </p:ext>
            </p:extLst>
          </p:nvPr>
        </p:nvPicPr>
        <p:blipFill>
          <a:blip r:embed="rId4"/>
          <a:stretch>
            <a:fillRect/>
          </a:stretch>
        </p:blipFill>
        <p:spPr>
          <a:xfrm>
            <a:off x="1" y="-427037"/>
            <a:ext cx="12192000" cy="7285037"/>
          </a:xfrm>
          <a:prstGeom prst="rect">
            <a:avLst/>
          </a:prstGeom>
        </p:spPr>
      </p:pic>
    </p:spTree>
    <p:extLst>
      <p:ext uri="{BB962C8B-B14F-4D97-AF65-F5344CB8AC3E}">
        <p14:creationId xmlns:p14="http://schemas.microsoft.com/office/powerpoint/2010/main" val="85047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8856F9B-DB43-4569-ADEA-AF161A99E9CA}"/>
              </a:ext>
            </a:extLst>
          </p:cNvPr>
          <p:cNvGrpSpPr/>
          <p:nvPr/>
        </p:nvGrpSpPr>
        <p:grpSpPr>
          <a:xfrm>
            <a:off x="4009417" y="968237"/>
            <a:ext cx="4173166" cy="4921526"/>
            <a:chOff x="3521210" y="825619"/>
            <a:chExt cx="4173166" cy="4921526"/>
          </a:xfrm>
        </p:grpSpPr>
        <p:sp>
          <p:nvSpPr>
            <p:cNvPr id="2" name="TextBox 1">
              <a:extLst>
                <a:ext uri="{FF2B5EF4-FFF2-40B4-BE49-F238E27FC236}">
                  <a16:creationId xmlns:a16="http://schemas.microsoft.com/office/drawing/2014/main" id="{1963CF6C-814E-4761-A712-E508A5431AFF}"/>
                </a:ext>
              </a:extLst>
            </p:cNvPr>
            <p:cNvSpPr txBox="1"/>
            <p:nvPr/>
          </p:nvSpPr>
          <p:spPr>
            <a:xfrm>
              <a:off x="3931914" y="825619"/>
              <a:ext cx="3351758" cy="10194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Namespace</a:t>
              </a:r>
              <a:endParaRPr lang="en-US" sz="4800" kern="0" dirty="0">
                <a:solidFill>
                  <a:schemeClr val="tx2"/>
                </a:solidFill>
                <a:latin typeface="Yanone Kaffeesatz Regular" panose="02000000000000000000" pitchFamily="2" charset="0"/>
              </a:endParaRPr>
            </a:p>
          </p:txBody>
        </p:sp>
        <p:grpSp>
          <p:nvGrpSpPr>
            <p:cNvPr id="3" name="Gruppieren 12">
              <a:extLst>
                <a:ext uri="{FF2B5EF4-FFF2-40B4-BE49-F238E27FC236}">
                  <a16:creationId xmlns:a16="http://schemas.microsoft.com/office/drawing/2014/main" id="{D3CDAE3E-65D1-4224-8C64-BE86663261B6}"/>
                </a:ext>
              </a:extLst>
            </p:cNvPr>
            <p:cNvGrpSpPr/>
            <p:nvPr/>
          </p:nvGrpSpPr>
          <p:grpSpPr>
            <a:xfrm>
              <a:off x="3521210" y="1870354"/>
              <a:ext cx="4173166" cy="3876791"/>
              <a:chOff x="2509736" y="1916348"/>
              <a:chExt cx="4173166" cy="3876791"/>
            </a:xfrm>
          </p:grpSpPr>
          <p:sp>
            <p:nvSpPr>
              <p:cNvPr id="4" name="Rechteck 8">
                <a:extLst>
                  <a:ext uri="{FF2B5EF4-FFF2-40B4-BE49-F238E27FC236}">
                    <a16:creationId xmlns:a16="http://schemas.microsoft.com/office/drawing/2014/main" id="{D4992542-4956-4332-9CE6-3C013E5D4802}"/>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07AB61FB-A890-4B07-A35A-58F40F2481F3}"/>
                  </a:ext>
                </a:extLst>
              </p:cNvPr>
              <p:cNvSpPr txBox="1"/>
              <p:nvPr/>
            </p:nvSpPr>
            <p:spPr>
              <a:xfrm>
                <a:off x="3404517" y="5133827"/>
                <a:ext cx="2562805" cy="659312"/>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Unit of Isolation</a:t>
                </a:r>
                <a:endParaRPr lang="en-US" sz="3600" kern="0" dirty="0">
                  <a:solidFill>
                    <a:schemeClr val="accent3"/>
                  </a:solidFill>
                  <a:latin typeface="Yanone Kaffeesatz Regular" panose="02000000000000000000" pitchFamily="2" charset="0"/>
                </a:endParaRPr>
              </a:p>
            </p:txBody>
          </p:sp>
        </p:grpSp>
      </p:grpSp>
      <p:grpSp>
        <p:nvGrpSpPr>
          <p:cNvPr id="9" name="Group 8">
            <a:extLst>
              <a:ext uri="{FF2B5EF4-FFF2-40B4-BE49-F238E27FC236}">
                <a16:creationId xmlns:a16="http://schemas.microsoft.com/office/drawing/2014/main" id="{29485120-451B-4E3B-BAA5-40453DAC2AA0}"/>
              </a:ext>
            </a:extLst>
          </p:cNvPr>
          <p:cNvGrpSpPr/>
          <p:nvPr/>
        </p:nvGrpSpPr>
        <p:grpSpPr>
          <a:xfrm>
            <a:off x="5291954" y="3074024"/>
            <a:ext cx="1608091" cy="1095375"/>
            <a:chOff x="4909250" y="3248025"/>
            <a:chExt cx="1608091" cy="1095375"/>
          </a:xfrm>
        </p:grpSpPr>
        <p:sp>
          <p:nvSpPr>
            <p:cNvPr id="8" name="Rectangle 7">
              <a:extLst>
                <a:ext uri="{FF2B5EF4-FFF2-40B4-BE49-F238E27FC236}">
                  <a16:creationId xmlns:a16="http://schemas.microsoft.com/office/drawing/2014/main" id="{C9183C0D-D98A-44B3-BD28-81C0BF581C04}"/>
                </a:ext>
              </a:extLst>
            </p:cNvPr>
            <p:cNvSpPr/>
            <p:nvPr/>
          </p:nvSpPr>
          <p:spPr>
            <a:xfrm>
              <a:off x="5240991" y="3429000"/>
              <a:ext cx="1276350" cy="9144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kern="0" dirty="0">
                <a:solidFill>
                  <a:schemeClr val="bg1"/>
                </a:solidFill>
                <a:latin typeface="Yanone Kaffeesatz Regular" panose="02000000000000000000" pitchFamily="2" charset="0"/>
              </a:endParaRPr>
            </a:p>
          </p:txBody>
        </p:sp>
        <p:sp>
          <p:nvSpPr>
            <p:cNvPr id="7" name="Rectangle 6">
              <a:extLst>
                <a:ext uri="{FF2B5EF4-FFF2-40B4-BE49-F238E27FC236}">
                  <a16:creationId xmlns:a16="http://schemas.microsoft.com/office/drawing/2014/main" id="{E6521C3F-FC9A-4EA7-B0D7-CEFAAE6B4643}"/>
                </a:ext>
              </a:extLst>
            </p:cNvPr>
            <p:cNvSpPr/>
            <p:nvPr/>
          </p:nvSpPr>
          <p:spPr>
            <a:xfrm>
              <a:off x="4909250" y="3248025"/>
              <a:ext cx="1276350" cy="9144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kern="0" dirty="0">
                  <a:solidFill>
                    <a:schemeClr val="bg1"/>
                  </a:solidFill>
                  <a:latin typeface="Yanone Kaffeesatz Regular" panose="02000000000000000000" pitchFamily="2" charset="0"/>
                </a:rPr>
                <a:t>Entities</a:t>
              </a:r>
            </a:p>
          </p:txBody>
        </p:sp>
      </p:grpSp>
    </p:spTree>
    <p:extLst>
      <p:ext uri="{BB962C8B-B14F-4D97-AF65-F5344CB8AC3E}">
        <p14:creationId xmlns:p14="http://schemas.microsoft.com/office/powerpoint/2010/main" val="3980773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78AC6B-7FD4-4BC9-A5F5-EEE8FF91C05B}"/>
              </a:ext>
            </a:extLst>
          </p:cNvPr>
          <p:cNvSpPr txBox="1"/>
          <p:nvPr/>
        </p:nvSpPr>
        <p:spPr>
          <a:xfrm>
            <a:off x="923925" y="1166843"/>
            <a:ext cx="10344150" cy="489364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senderWithDedicatedConnection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receiverWithDedicatedConnection</a:t>
            </a:r>
            <a:r>
              <a:rPr lang="en-US" sz="2400" b="0" dirty="0">
                <a:solidFill>
                  <a:srgbClr val="000000"/>
                </a:solidFill>
                <a:effectLst/>
                <a:latin typeface="Consolas" panose="020B0609020204030204" pitchFamily="49" charset="0"/>
              </a:rPr>
              <a:t> = </a:t>
            </a:r>
          </a:p>
          <a:p>
            <a:r>
              <a:rPr lang="en-US" sz="2400" dirty="0">
                <a:solidFill>
                  <a:srgbClr val="000000"/>
                </a:solidFill>
                <a:latin typeface="Consolas" panose="020B0609020204030204" pitchFamily="49" charset="0"/>
              </a:rPr>
              <a:t>		</a:t>
            </a:r>
            <a:r>
              <a:rPr lang="en-US" sz="2400" b="0" dirty="0" err="1">
                <a:solidFill>
                  <a:srgbClr val="001080"/>
                </a:solidFill>
                <a:effectLst/>
                <a:latin typeface="Consolas" panose="020B0609020204030204" pitchFamily="49" charset="0"/>
              </a:rPr>
              <a:t>receiverServiceBusClient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CreateReceiver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senderWithDedicatedConnection</a:t>
            </a:r>
            <a:br>
              <a:rPr lang="en-US" sz="2400" b="0" dirty="0">
                <a:solidFill>
                  <a:srgbClr val="001080"/>
                </a:solidFill>
                <a:effectLst/>
                <a:latin typeface="Consolas" panose="020B0609020204030204" pitchFamily="49" charset="0"/>
              </a:rPr>
            </a:br>
            <a:r>
              <a:rPr lang="en-US" sz="2400" b="0" dirty="0">
                <a:solidFill>
                  <a:srgbClr val="00108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receiverWithDedicatedConnection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ReceiveMessageAsync</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016788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5EB28-AE58-4EDF-9DE7-107CF504D24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1044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1778152" y="1851645"/>
            <a:ext cx="863569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Scheduling</a:t>
            </a:r>
            <a:endParaRPr lang="de-CH" sz="2000" dirty="0"/>
          </a:p>
        </p:txBody>
      </p:sp>
    </p:spTree>
    <p:extLst>
      <p:ext uri="{BB962C8B-B14F-4D97-AF65-F5344CB8AC3E}">
        <p14:creationId xmlns:p14="http://schemas.microsoft.com/office/powerpoint/2010/main" val="2578205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5975FC-0DD1-4744-956A-259B320F58A0}"/>
              </a:ext>
            </a:extLst>
          </p:cNvPr>
          <p:cNvSpPr txBox="1"/>
          <p:nvPr/>
        </p:nvSpPr>
        <p:spPr>
          <a:xfrm>
            <a:off x="190500" y="2274838"/>
            <a:ext cx="118110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DateTimeOffset</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UtcNow</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ScheduleMessageAsync</a:t>
            </a:r>
            <a:r>
              <a:rPr lang="en-US" sz="2400" b="0" dirty="0">
                <a:solidFill>
                  <a:srgbClr val="222222"/>
                </a:solidFill>
                <a:effectLst/>
                <a:latin typeface="Consolas" panose="020B0609020204030204" pitchFamily="49" charset="0"/>
              </a:rPr>
              <a:t>(</a:t>
            </a:r>
          </a:p>
          <a:p>
            <a:r>
              <a:rPr lang="en-US" sz="2400" dirty="0">
                <a:solidFill>
                  <a:srgbClr val="222222"/>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p>
        </p:txBody>
      </p:sp>
    </p:spTree>
    <p:extLst>
      <p:ext uri="{BB962C8B-B14F-4D97-AF65-F5344CB8AC3E}">
        <p14:creationId xmlns:p14="http://schemas.microsoft.com/office/powerpoint/2010/main" val="1452499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887C59-2926-4F3A-B1AE-675CC547DA1A}"/>
              </a:ext>
            </a:extLst>
          </p:cNvPr>
          <p:cNvSpPr txBox="1"/>
          <p:nvPr/>
        </p:nvSpPr>
        <p:spPr>
          <a:xfrm>
            <a:off x="438150" y="2274838"/>
            <a:ext cx="11315700" cy="156966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sequenceId</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ScheduleMessageAsync</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 </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CancelScheduledMessageAsync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sequenceId</a:t>
            </a:r>
            <a:r>
              <a:rPr lang="en-US" sz="2400" b="0" dirty="0">
                <a:solidFill>
                  <a:srgbClr val="222222"/>
                </a:solidFill>
                <a:effectLst/>
                <a:latin typeface="Consolas" panose="020B0609020204030204" pitchFamily="49" charset="0"/>
              </a:rPr>
              <a:t>);</a:t>
            </a:r>
          </a:p>
        </p:txBody>
      </p:sp>
    </p:spTree>
    <p:extLst>
      <p:ext uri="{BB962C8B-B14F-4D97-AF65-F5344CB8AC3E}">
        <p14:creationId xmlns:p14="http://schemas.microsoft.com/office/powerpoint/2010/main" val="4213849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heduling_Part1">
            <a:hlinkClick r:id="" action="ppaction://media"/>
            <a:extLst>
              <a:ext uri="{FF2B5EF4-FFF2-40B4-BE49-F238E27FC236}">
                <a16:creationId xmlns:a16="http://schemas.microsoft.com/office/drawing/2014/main" id="{9EC37A42-E7B5-4CC7-9C05-97ECFE75C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8644"/>
            <a:ext cx="12966700" cy="7436644"/>
          </a:xfrm>
          <a:prstGeom prst="rect">
            <a:avLst/>
          </a:prstGeom>
        </p:spPr>
      </p:pic>
    </p:spTree>
    <p:extLst>
      <p:ext uri="{BB962C8B-B14F-4D97-AF65-F5344CB8AC3E}">
        <p14:creationId xmlns:p14="http://schemas.microsoft.com/office/powerpoint/2010/main" val="15526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B8211C-26D3-4CD2-B965-4A9389FCE291}"/>
              </a:ext>
            </a:extLst>
          </p:cNvPr>
          <p:cNvSpPr/>
          <p:nvPr/>
        </p:nvSpPr>
        <p:spPr>
          <a:xfrm>
            <a:off x="3569507" y="1851645"/>
            <a:ext cx="5052986"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Expiry</a:t>
            </a:r>
            <a:endParaRPr lang="de-CH" sz="2000" dirty="0"/>
          </a:p>
        </p:txBody>
      </p:sp>
    </p:spTree>
    <p:extLst>
      <p:ext uri="{BB962C8B-B14F-4D97-AF65-F5344CB8AC3E}">
        <p14:creationId xmlns:p14="http://schemas.microsoft.com/office/powerpoint/2010/main" val="2325852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8FA284-FE9E-46DC-836A-485236C61649}"/>
              </a:ext>
            </a:extLst>
          </p:cNvPr>
          <p:cNvSpPr/>
          <p:nvPr/>
        </p:nvSpPr>
        <p:spPr>
          <a:xfrm>
            <a:off x="422988" y="4136571"/>
            <a:ext cx="11522269" cy="68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4317D4C-A012-4034-8014-382AEECC1BE4}"/>
              </a:ext>
            </a:extLst>
          </p:cNvPr>
          <p:cNvSpPr txBox="1"/>
          <p:nvPr/>
        </p:nvSpPr>
        <p:spPr>
          <a:xfrm>
            <a:off x="211494" y="982177"/>
            <a:ext cx="11769012" cy="378565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"Half life"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TimeToLive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Prepare</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SimulateActiveReceiver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35060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xpiry_Part1">
            <a:hlinkClick r:id="" action="ppaction://media"/>
            <a:extLst>
              <a:ext uri="{FF2B5EF4-FFF2-40B4-BE49-F238E27FC236}">
                <a16:creationId xmlns:a16="http://schemas.microsoft.com/office/drawing/2014/main" id="{F4E03908-184A-4CB6-9F87-E36BB92858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64369"/>
            <a:ext cx="13373100" cy="7522369"/>
          </a:xfrm>
          <a:prstGeom prst="rect">
            <a:avLst/>
          </a:prstGeom>
        </p:spPr>
      </p:pic>
    </p:spTree>
    <p:extLst>
      <p:ext uri="{BB962C8B-B14F-4D97-AF65-F5344CB8AC3E}">
        <p14:creationId xmlns:p14="http://schemas.microsoft.com/office/powerpoint/2010/main" val="8156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1887957" y="2828836"/>
            <a:ext cx="8416086"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Where does the message go?</a:t>
            </a:r>
            <a:endParaRPr lang="de-CH" sz="1200" dirty="0">
              <a:solidFill>
                <a:schemeClr val="tx2"/>
              </a:solidFill>
            </a:endParaRPr>
          </a:p>
        </p:txBody>
      </p:sp>
    </p:spTree>
    <p:extLst>
      <p:ext uri="{BB962C8B-B14F-4D97-AF65-F5344CB8AC3E}">
        <p14:creationId xmlns:p14="http://schemas.microsoft.com/office/powerpoint/2010/main" val="4052794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ieren 15">
            <a:extLst>
              <a:ext uri="{FF2B5EF4-FFF2-40B4-BE49-F238E27FC236}">
                <a16:creationId xmlns:a16="http://schemas.microsoft.com/office/drawing/2014/main" id="{6E3E036C-C0A8-4E4A-9BD4-7FDA277EB34D}"/>
              </a:ext>
            </a:extLst>
          </p:cNvPr>
          <p:cNvGrpSpPr/>
          <p:nvPr/>
        </p:nvGrpSpPr>
        <p:grpSpPr>
          <a:xfrm>
            <a:off x="3278652" y="2163400"/>
            <a:ext cx="1769567" cy="2577830"/>
            <a:chOff x="3278652" y="2163400"/>
            <a:chExt cx="1769567" cy="2577830"/>
          </a:xfrm>
        </p:grpSpPr>
        <p:sp>
          <p:nvSpPr>
            <p:cNvPr id="2" name="Rechteck 1">
              <a:extLst>
                <a:ext uri="{FF2B5EF4-FFF2-40B4-BE49-F238E27FC236}">
                  <a16:creationId xmlns:a16="http://schemas.microsoft.com/office/drawing/2014/main" id="{E0B57F22-2E9E-4431-9795-231E205A16F4}"/>
                </a:ext>
              </a:extLst>
            </p:cNvPr>
            <p:cNvSpPr/>
            <p:nvPr/>
          </p:nvSpPr>
          <p:spPr>
            <a:xfrm>
              <a:off x="3326858" y="2163400"/>
              <a:ext cx="1673157" cy="2577830"/>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 name="TextBox 7">
              <a:extLst>
                <a:ext uri="{FF2B5EF4-FFF2-40B4-BE49-F238E27FC236}">
                  <a16:creationId xmlns:a16="http://schemas.microsoft.com/office/drawing/2014/main" id="{9036138A-65BA-4F53-9697-5977F20FCBD9}"/>
                </a:ext>
              </a:extLst>
            </p:cNvPr>
            <p:cNvSpPr txBox="1"/>
            <p:nvPr/>
          </p:nvSpPr>
          <p:spPr>
            <a:xfrm>
              <a:off x="3278652"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3"/>
                  </a:solidFill>
                  <a:latin typeface="Yanone Kaffeesatz Regular" panose="02000000000000000000" pitchFamily="2" charset="0"/>
                </a:rPr>
                <a:t>Basic</a:t>
              </a:r>
              <a:endParaRPr lang="en-US" sz="3600" kern="0" dirty="0">
                <a:solidFill>
                  <a:schemeClr val="accent3"/>
                </a:solidFill>
                <a:latin typeface="Yanone Kaffeesatz Regular" panose="02000000000000000000" pitchFamily="2" charset="0"/>
              </a:endParaRPr>
            </a:p>
          </p:txBody>
        </p:sp>
      </p:grpSp>
      <p:grpSp>
        <p:nvGrpSpPr>
          <p:cNvPr id="17" name="Gruppieren 16">
            <a:extLst>
              <a:ext uri="{FF2B5EF4-FFF2-40B4-BE49-F238E27FC236}">
                <a16:creationId xmlns:a16="http://schemas.microsoft.com/office/drawing/2014/main" id="{50A6B9DD-7382-4EC2-8FA6-EA650039AB2E}"/>
              </a:ext>
            </a:extLst>
          </p:cNvPr>
          <p:cNvGrpSpPr/>
          <p:nvPr/>
        </p:nvGrpSpPr>
        <p:grpSpPr>
          <a:xfrm>
            <a:off x="5230669" y="2163400"/>
            <a:ext cx="1769567" cy="2577830"/>
            <a:chOff x="5230669" y="2163400"/>
            <a:chExt cx="1769567" cy="2577830"/>
          </a:xfrm>
        </p:grpSpPr>
        <p:sp>
          <p:nvSpPr>
            <p:cNvPr id="3" name="Rechteck 2">
              <a:extLst>
                <a:ext uri="{FF2B5EF4-FFF2-40B4-BE49-F238E27FC236}">
                  <a16:creationId xmlns:a16="http://schemas.microsoft.com/office/drawing/2014/main" id="{F4E4200B-7A6C-424E-B561-C660266382C5}"/>
                </a:ext>
              </a:extLst>
            </p:cNvPr>
            <p:cNvSpPr/>
            <p:nvPr/>
          </p:nvSpPr>
          <p:spPr>
            <a:xfrm>
              <a:off x="5278875" y="2163400"/>
              <a:ext cx="1673157" cy="257783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7">
              <a:extLst>
                <a:ext uri="{FF2B5EF4-FFF2-40B4-BE49-F238E27FC236}">
                  <a16:creationId xmlns:a16="http://schemas.microsoft.com/office/drawing/2014/main" id="{08910C7B-3663-4797-B0CC-5292B3C46489}"/>
                </a:ext>
              </a:extLst>
            </p:cNvPr>
            <p:cNvSpPr txBox="1"/>
            <p:nvPr/>
          </p:nvSpPr>
          <p:spPr>
            <a:xfrm>
              <a:off x="523066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tx2"/>
                  </a:solidFill>
                  <a:latin typeface="Yanone Kaffeesatz Regular" panose="02000000000000000000" pitchFamily="2" charset="0"/>
                </a:rPr>
                <a:t>Standard</a:t>
              </a:r>
              <a:endParaRPr lang="en-US" sz="3200" kern="0" dirty="0">
                <a:solidFill>
                  <a:schemeClr val="tx2"/>
                </a:solidFill>
                <a:latin typeface="Yanone Kaffeesatz Regular" panose="02000000000000000000" pitchFamily="2" charset="0"/>
              </a:endParaRPr>
            </a:p>
          </p:txBody>
        </p:sp>
      </p:grpSp>
      <p:grpSp>
        <p:nvGrpSpPr>
          <p:cNvPr id="18" name="Gruppieren 17">
            <a:extLst>
              <a:ext uri="{FF2B5EF4-FFF2-40B4-BE49-F238E27FC236}">
                <a16:creationId xmlns:a16="http://schemas.microsoft.com/office/drawing/2014/main" id="{B5D7ADB2-D7AD-41F4-BFFD-7DFC85EE6BE3}"/>
              </a:ext>
            </a:extLst>
          </p:cNvPr>
          <p:cNvGrpSpPr/>
          <p:nvPr/>
        </p:nvGrpSpPr>
        <p:grpSpPr>
          <a:xfrm>
            <a:off x="7503699" y="2163400"/>
            <a:ext cx="1769567" cy="2577830"/>
            <a:chOff x="7503699" y="2163400"/>
            <a:chExt cx="1769567" cy="2577830"/>
          </a:xfrm>
        </p:grpSpPr>
        <p:sp>
          <p:nvSpPr>
            <p:cNvPr id="4" name="Rechteck 3">
              <a:extLst>
                <a:ext uri="{FF2B5EF4-FFF2-40B4-BE49-F238E27FC236}">
                  <a16:creationId xmlns:a16="http://schemas.microsoft.com/office/drawing/2014/main" id="{AC1B78FA-1B5C-4AEF-8E9B-40300C2851EF}"/>
                </a:ext>
              </a:extLst>
            </p:cNvPr>
            <p:cNvSpPr/>
            <p:nvPr/>
          </p:nvSpPr>
          <p:spPr>
            <a:xfrm>
              <a:off x="7551905" y="2163400"/>
              <a:ext cx="1673157" cy="25778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TextBox 7">
              <a:extLst>
                <a:ext uri="{FF2B5EF4-FFF2-40B4-BE49-F238E27FC236}">
                  <a16:creationId xmlns:a16="http://schemas.microsoft.com/office/drawing/2014/main" id="{F9DEF8EC-B5EE-458D-892E-596C5F0DAE64}"/>
                </a:ext>
              </a:extLst>
            </p:cNvPr>
            <p:cNvSpPr txBox="1"/>
            <p:nvPr/>
          </p:nvSpPr>
          <p:spPr>
            <a:xfrm>
              <a:off x="7503699" y="3094959"/>
              <a:ext cx="1769567" cy="825512"/>
            </a:xfrm>
            <a:prstGeom prst="rect">
              <a:avLst/>
            </a:prstGeom>
            <a:noFill/>
          </p:spPr>
          <p:txBody>
            <a:bodyPr lIns="168055" tIns="134444" rIns="168055" bIns="134444">
              <a:spAutoFit/>
            </a:bodyPr>
            <a:lstStyle/>
            <a:p>
              <a:pPr algn="ctr" defTabSz="840201">
                <a:lnSpc>
                  <a:spcPct val="90000"/>
                </a:lnSpc>
                <a:spcAft>
                  <a:spcPts val="551"/>
                </a:spcAft>
                <a:defRPr/>
              </a:pPr>
              <a:r>
                <a:rPr lang="en-US" sz="4000" kern="0" dirty="0">
                  <a:solidFill>
                    <a:schemeClr val="accent2"/>
                  </a:solidFill>
                  <a:latin typeface="Yanone Kaffeesatz Regular" panose="02000000000000000000" pitchFamily="2" charset="0"/>
                </a:rPr>
                <a:t>Premium</a:t>
              </a:r>
              <a:endParaRPr lang="en-US" sz="3200" kern="0" dirty="0">
                <a:solidFill>
                  <a:schemeClr val="accent2"/>
                </a:solidFill>
                <a:latin typeface="Yanone Kaffeesatz Regular" panose="02000000000000000000" pitchFamily="2" charset="0"/>
              </a:endParaRPr>
            </a:p>
          </p:txBody>
        </p:sp>
      </p:grpSp>
      <p:sp>
        <p:nvSpPr>
          <p:cNvPr id="8" name="TextBox 7">
            <a:extLst>
              <a:ext uri="{FF2B5EF4-FFF2-40B4-BE49-F238E27FC236}">
                <a16:creationId xmlns:a16="http://schemas.microsoft.com/office/drawing/2014/main" id="{CF3C132F-67AE-406D-B715-8DB47B06D5C3}"/>
              </a:ext>
            </a:extLst>
          </p:cNvPr>
          <p:cNvSpPr txBox="1"/>
          <p:nvPr/>
        </p:nvSpPr>
        <p:spPr>
          <a:xfrm>
            <a:off x="5211217" y="781353"/>
            <a:ext cx="1769567" cy="1019411"/>
          </a:xfrm>
          <a:prstGeom prst="rect">
            <a:avLst/>
          </a:prstGeom>
          <a:noFill/>
        </p:spPr>
        <p:txBody>
          <a:bodyPr lIns="168055" tIns="134444" rIns="168055" bIns="134444">
            <a:spAutoFit/>
          </a:bodyPr>
          <a:lstStyle/>
          <a:p>
            <a:pPr algn="ctr" defTabSz="840201">
              <a:lnSpc>
                <a:spcPct val="90000"/>
              </a:lnSpc>
              <a:spcAft>
                <a:spcPts val="551"/>
              </a:spcAft>
              <a:defRPr/>
            </a:pPr>
            <a:r>
              <a:rPr lang="en-US" sz="5400" kern="0" dirty="0">
                <a:solidFill>
                  <a:schemeClr val="tx2"/>
                </a:solidFill>
                <a:latin typeface="Yanone Kaffeesatz Regular" panose="02000000000000000000" pitchFamily="2" charset="0"/>
              </a:rPr>
              <a:t>Tiers</a:t>
            </a:r>
            <a:endParaRPr lang="en-US" sz="4800" kern="0" dirty="0">
              <a:solidFill>
                <a:schemeClr val="tx2"/>
              </a:solidFill>
              <a:latin typeface="Yanone Kaffeesatz Regular" panose="02000000000000000000" pitchFamily="2" charset="0"/>
            </a:endParaRPr>
          </a:p>
        </p:txBody>
      </p:sp>
      <p:grpSp>
        <p:nvGrpSpPr>
          <p:cNvPr id="13" name="Gruppieren 12">
            <a:extLst>
              <a:ext uri="{FF2B5EF4-FFF2-40B4-BE49-F238E27FC236}">
                <a16:creationId xmlns:a16="http://schemas.microsoft.com/office/drawing/2014/main" id="{017EB2C7-D109-4547-B51A-8B0E6C8498F7}"/>
              </a:ext>
            </a:extLst>
          </p:cNvPr>
          <p:cNvGrpSpPr/>
          <p:nvPr/>
        </p:nvGrpSpPr>
        <p:grpSpPr>
          <a:xfrm>
            <a:off x="3054485" y="1813204"/>
            <a:ext cx="4173166" cy="4264590"/>
            <a:chOff x="2509736" y="1916348"/>
            <a:chExt cx="4173166" cy="4264590"/>
          </a:xfrm>
        </p:grpSpPr>
        <p:sp>
          <p:nvSpPr>
            <p:cNvPr id="9" name="Rechteck 8">
              <a:extLst>
                <a:ext uri="{FF2B5EF4-FFF2-40B4-BE49-F238E27FC236}">
                  <a16:creationId xmlns:a16="http://schemas.microsoft.com/office/drawing/2014/main" id="{5425B0D8-D06D-4B24-B28D-4190157C8C97}"/>
                </a:ext>
              </a:extLst>
            </p:cNvPr>
            <p:cNvSpPr/>
            <p:nvPr/>
          </p:nvSpPr>
          <p:spPr>
            <a:xfrm>
              <a:off x="2509736" y="1916348"/>
              <a:ext cx="417316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TextBox 7">
              <a:extLst>
                <a:ext uri="{FF2B5EF4-FFF2-40B4-BE49-F238E27FC236}">
                  <a16:creationId xmlns:a16="http://schemas.microsoft.com/office/drawing/2014/main" id="{1369E8C1-D220-4A5C-9ED1-E26ACAB7F64D}"/>
                </a:ext>
              </a:extLst>
            </p:cNvPr>
            <p:cNvSpPr txBox="1"/>
            <p:nvPr/>
          </p:nvSpPr>
          <p:spPr>
            <a:xfrm>
              <a:off x="3404517"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Consumption</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(Operation)</a:t>
              </a:r>
              <a:endParaRPr lang="en-US" sz="3600" kern="0" dirty="0">
                <a:solidFill>
                  <a:schemeClr val="accent3"/>
                </a:solidFill>
                <a:latin typeface="Yanone Kaffeesatz Regular" panose="02000000000000000000" pitchFamily="2" charset="0"/>
              </a:endParaRPr>
            </a:p>
          </p:txBody>
        </p:sp>
      </p:grpSp>
      <p:grpSp>
        <p:nvGrpSpPr>
          <p:cNvPr id="14" name="Gruppieren 13">
            <a:extLst>
              <a:ext uri="{FF2B5EF4-FFF2-40B4-BE49-F238E27FC236}">
                <a16:creationId xmlns:a16="http://schemas.microsoft.com/office/drawing/2014/main" id="{0BDB8F54-23F5-4520-9926-3F494EC8DFF2}"/>
              </a:ext>
            </a:extLst>
          </p:cNvPr>
          <p:cNvGrpSpPr/>
          <p:nvPr/>
        </p:nvGrpSpPr>
        <p:grpSpPr>
          <a:xfrm>
            <a:off x="7107079" y="1813203"/>
            <a:ext cx="2562805" cy="4264591"/>
            <a:chOff x="6562330" y="1916347"/>
            <a:chExt cx="2562805" cy="4264591"/>
          </a:xfrm>
        </p:grpSpPr>
        <p:sp>
          <p:nvSpPr>
            <p:cNvPr id="10" name="Rechteck 9">
              <a:extLst>
                <a:ext uri="{FF2B5EF4-FFF2-40B4-BE49-F238E27FC236}">
                  <a16:creationId xmlns:a16="http://schemas.microsoft.com/office/drawing/2014/main" id="{E74A8029-F463-480D-8655-F338849506A2}"/>
                </a:ext>
              </a:extLst>
            </p:cNvPr>
            <p:cNvSpPr/>
            <p:nvPr/>
          </p:nvSpPr>
          <p:spPr>
            <a:xfrm>
              <a:off x="6792713" y="1916347"/>
              <a:ext cx="2147006" cy="3219855"/>
            </a:xfrm>
            <a:prstGeom prst="rect">
              <a:avLst/>
            </a:prstGeom>
            <a:noFill/>
            <a:ln w="28575">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7">
              <a:extLst>
                <a:ext uri="{FF2B5EF4-FFF2-40B4-BE49-F238E27FC236}">
                  <a16:creationId xmlns:a16="http://schemas.microsoft.com/office/drawing/2014/main" id="{D7B5B47A-6B49-4FD3-A88D-3CAEA6C06E7D}"/>
                </a:ext>
              </a:extLst>
            </p:cNvPr>
            <p:cNvSpPr txBox="1"/>
            <p:nvPr/>
          </p:nvSpPr>
          <p:spPr>
            <a:xfrm>
              <a:off x="6562330" y="5133827"/>
              <a:ext cx="2562805" cy="1047111"/>
            </a:xfrm>
            <a:prstGeom prst="rect">
              <a:avLst/>
            </a:prstGeom>
            <a:noFill/>
          </p:spPr>
          <p:txBody>
            <a:bodyPr wrap="square" lIns="168055" tIns="134444" rIns="168055" bIns="134444">
              <a:spAutoFit/>
            </a:bodyPr>
            <a:lstStyle/>
            <a:p>
              <a:pPr algn="ctr" defTabSz="840201">
                <a:lnSpc>
                  <a:spcPct val="90000"/>
                </a:lnSpc>
                <a:spcAft>
                  <a:spcPts val="551"/>
                </a:spcAft>
                <a:defRPr/>
              </a:pPr>
              <a:r>
                <a:rPr lang="en-US" sz="2800" kern="0" dirty="0">
                  <a:solidFill>
                    <a:schemeClr val="accent3"/>
                  </a:solidFill>
                  <a:latin typeface="Yanone Kaffeesatz Regular" panose="02000000000000000000" pitchFamily="2" charset="0"/>
                </a:rPr>
                <a:t>Resource</a:t>
              </a:r>
              <a:br>
                <a:rPr lang="en-US" sz="2800" kern="0" dirty="0">
                  <a:solidFill>
                    <a:schemeClr val="accent3"/>
                  </a:solidFill>
                  <a:latin typeface="Yanone Kaffeesatz Regular" panose="02000000000000000000" pitchFamily="2" charset="0"/>
                </a:rPr>
              </a:br>
              <a:r>
                <a:rPr lang="en-US" sz="2800" kern="0" dirty="0">
                  <a:solidFill>
                    <a:schemeClr val="accent3"/>
                  </a:solidFill>
                  <a:latin typeface="Yanone Kaffeesatz Regular" panose="02000000000000000000" pitchFamily="2" charset="0"/>
                </a:rPr>
                <a:t>(</a:t>
              </a:r>
              <a:r>
                <a:rPr lang="en-US" sz="2800" kern="0" dirty="0" err="1">
                  <a:solidFill>
                    <a:schemeClr val="accent3"/>
                  </a:solidFill>
                  <a:latin typeface="Yanone Kaffeesatz Regular" panose="02000000000000000000" pitchFamily="2" charset="0"/>
                </a:rPr>
                <a:t>MsgUnit</a:t>
              </a:r>
              <a:r>
                <a:rPr lang="en-US" sz="2800" kern="0" dirty="0">
                  <a:solidFill>
                    <a:schemeClr val="accent3"/>
                  </a:solidFill>
                  <a:latin typeface="Yanone Kaffeesatz Regular" panose="02000000000000000000" pitchFamily="2" charset="0"/>
                </a:rPr>
                <a:t>)</a:t>
              </a:r>
              <a:endParaRPr lang="en-US" sz="3600" kern="0" dirty="0">
                <a:solidFill>
                  <a:schemeClr val="accent3"/>
                </a:solidFill>
                <a:latin typeface="Yanone Kaffeesatz Regular" panose="02000000000000000000" pitchFamily="2" charset="0"/>
              </a:endParaRPr>
            </a:p>
          </p:txBody>
        </p:sp>
      </p:grpSp>
    </p:spTree>
    <p:extLst>
      <p:ext uri="{BB962C8B-B14F-4D97-AF65-F5344CB8AC3E}">
        <p14:creationId xmlns:p14="http://schemas.microsoft.com/office/powerpoint/2010/main" val="393715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piry_Part2">
            <a:hlinkClick r:id="" action="ppaction://media"/>
            <a:extLst>
              <a:ext uri="{FF2B5EF4-FFF2-40B4-BE49-F238E27FC236}">
                <a16:creationId xmlns:a16="http://schemas.microsoft.com/office/drawing/2014/main" id="{55001185-5704-485B-909C-6852B571A6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11920"/>
            <a:ext cx="12661901" cy="7122319"/>
          </a:xfrm>
          <a:prstGeom prst="rect">
            <a:avLst/>
          </a:prstGeom>
        </p:spPr>
      </p:pic>
    </p:spTree>
    <p:extLst>
      <p:ext uri="{BB962C8B-B14F-4D97-AF65-F5344CB8AC3E}">
        <p14:creationId xmlns:p14="http://schemas.microsoft.com/office/powerpoint/2010/main" val="11360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663263" y="1851645"/>
            <a:ext cx="10865475"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Deadlettering</a:t>
            </a:r>
            <a:endParaRPr lang="de-CH" sz="2000" dirty="0"/>
          </a:p>
        </p:txBody>
      </p:sp>
    </p:spTree>
    <p:extLst>
      <p:ext uri="{BB962C8B-B14F-4D97-AF65-F5344CB8AC3E}">
        <p14:creationId xmlns:p14="http://schemas.microsoft.com/office/powerpoint/2010/main" val="3905447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C4EBA-E3C2-4BFA-BC6F-78A7DE2BA869}"/>
              </a:ext>
            </a:extLst>
          </p:cNvPr>
          <p:cNvSpPr txBox="1"/>
          <p:nvPr/>
        </p:nvSpPr>
        <p:spPr>
          <a:xfrm>
            <a:off x="1381125" y="2274838"/>
            <a:ext cx="9242425" cy="230832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CreateQueueOptions</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destination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DeadLetteringOnMessageExpiration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MaxDeliveryCount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CreateQueueAsync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3132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C3E238-E07C-489A-A0CB-9D8608261560}"/>
              </a:ext>
            </a:extLst>
          </p:cNvPr>
          <p:cNvSpPr/>
          <p:nvPr/>
        </p:nvSpPr>
        <p:spPr>
          <a:xfrm>
            <a:off x="1638300" y="265430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C0186A9-EAFB-47C4-8714-F05D7550D351}"/>
              </a:ext>
            </a:extLst>
          </p:cNvPr>
          <p:cNvSpPr/>
          <p:nvPr/>
        </p:nvSpPr>
        <p:spPr>
          <a:xfrm>
            <a:off x="1790700" y="4324350"/>
            <a:ext cx="9207500" cy="143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AB3C40-F0A2-4065-AA3D-5594F55FE070}"/>
              </a:ext>
            </a:extLst>
          </p:cNvPr>
          <p:cNvSpPr txBox="1"/>
          <p:nvPr/>
        </p:nvSpPr>
        <p:spPr>
          <a:xfrm>
            <a:off x="1682750" y="2459504"/>
            <a:ext cx="8826500" cy="1938992"/>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"Half life"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TimeToLive</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TimeSpan</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FromSeconds</a:t>
            </a:r>
            <a:r>
              <a:rPr lang="en-US" sz="2400" b="0" dirty="0">
                <a:solidFill>
                  <a:srgbClr val="222222"/>
                </a:solidFill>
                <a:effectLst/>
                <a:latin typeface="Consolas" panose="020B0609020204030204" pitchFamily="49" charset="0"/>
              </a:rPr>
              <a:t>(</a:t>
            </a:r>
            <a:r>
              <a:rPr lang="en-US" sz="2400" b="0" dirty="0">
                <a:solidFill>
                  <a:srgbClr val="098658"/>
                </a:solidFill>
                <a:effectLst/>
                <a:latin typeface="Consolas" panose="020B0609020204030204" pitchFamily="49" charset="0"/>
              </a:rPr>
              <a:t>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10094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9FEC5E-D327-405E-8A1D-6A6F78DFC797}"/>
              </a:ext>
            </a:extLst>
          </p:cNvPr>
          <p:cNvSpPr txBox="1"/>
          <p:nvPr/>
        </p:nvSpPr>
        <p:spPr>
          <a:xfrm>
            <a:off x="1371600" y="3013502"/>
            <a:ext cx="9448800"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"Delivery Count"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65479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5BD86E-43A5-4E41-902C-43E38049A497}"/>
              </a:ext>
            </a:extLst>
          </p:cNvPr>
          <p:cNvSpPr txBox="1"/>
          <p:nvPr/>
        </p:nvSpPr>
        <p:spPr>
          <a:xfrm>
            <a:off x="1006474" y="2967335"/>
            <a:ext cx="10321925" cy="1200329"/>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"Poor Soul"</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ApplicationProperties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Yehaa</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"Why so happy?"</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65949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FFF2F-C8EC-49F4-9372-1917E28C0221}"/>
              </a:ext>
            </a:extLst>
          </p:cNvPr>
          <p:cNvSpPr txBox="1"/>
          <p:nvPr/>
        </p:nvSpPr>
        <p:spPr>
          <a:xfrm>
            <a:off x="914400" y="197346"/>
            <a:ext cx="10363200" cy="6740307"/>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switch</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UTF8</a:t>
            </a:r>
            <a:r>
              <a:rPr lang="en-US" b="0" dirty="0">
                <a:solidFill>
                  <a:srgbClr val="222222"/>
                </a:solidFill>
                <a:effectLst/>
                <a:latin typeface="Consolas" panose="020B0609020204030204" pitchFamily="49" charset="0"/>
              </a:rPr>
              <a:t>.</a:t>
            </a:r>
            <a:r>
              <a:rPr lang="en-US" b="0" dirty="0">
                <a:solidFill>
                  <a:srgbClr val="795E26"/>
                </a:solidFill>
                <a:effectLst/>
                <a:latin typeface="Consolas" panose="020B0609020204030204" pitchFamily="49" charset="0"/>
              </a:rPr>
              <a:t>GetString</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Body</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"Half life"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AbandonMessageAsync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"Abandon half life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break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"Delivery Count"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"Throwing delivery count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InvalidOperationException</a:t>
            </a:r>
            <a:r>
              <a:rPr lang="en-US" b="0" dirty="0">
                <a:solidFill>
                  <a:srgbClr val="222222"/>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case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"Poor Soul"</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Error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WriteLineAsync</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"Dead letter poor soul 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DeadLetterMessageAsync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Dictionary</a:t>
            </a:r>
            <a:r>
              <a:rPr lang="en-US" b="0" dirty="0">
                <a:solidFill>
                  <a:srgbClr val="222222"/>
                </a:solidFill>
                <a:effectLst/>
                <a:latin typeface="Consolas" panose="020B0609020204030204" pitchFamily="49" charset="0"/>
              </a:rPr>
              <a:t>&lt;</a:t>
            </a:r>
            <a:r>
              <a:rPr lang="en-US" b="0" dirty="0">
                <a:solidFill>
                  <a:srgbClr val="0000FF"/>
                </a:solidFill>
                <a:effectLst/>
                <a:latin typeface="Consolas" panose="020B0609020204030204" pitchFamily="49" charset="0"/>
              </a:rPr>
              <a:t>string</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object</a:t>
            </a:r>
            <a:r>
              <a:rPr lang="en-US" b="0" dirty="0">
                <a:solidFill>
                  <a:srgbClr val="222222"/>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"Reason"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"Because we can!"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"When"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DateTimeOffset</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UtcNow</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break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8434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1">
            <a:hlinkClick r:id="" action="ppaction://media"/>
            <a:extLst>
              <a:ext uri="{FF2B5EF4-FFF2-40B4-BE49-F238E27FC236}">
                <a16:creationId xmlns:a16="http://schemas.microsoft.com/office/drawing/2014/main" id="{CFA9F48D-1B8A-472E-9281-0718E4C8F8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07219"/>
            <a:ext cx="13271500" cy="7465219"/>
          </a:xfrm>
          <a:prstGeom prst="rect">
            <a:avLst/>
          </a:prstGeom>
        </p:spPr>
      </p:pic>
    </p:spTree>
    <p:extLst>
      <p:ext uri="{BB962C8B-B14F-4D97-AF65-F5344CB8AC3E}">
        <p14:creationId xmlns:p14="http://schemas.microsoft.com/office/powerpoint/2010/main" val="27513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2">
            <a:hlinkClick r:id="" action="ppaction://media"/>
            <a:extLst>
              <a:ext uri="{FF2B5EF4-FFF2-40B4-BE49-F238E27FC236}">
                <a16:creationId xmlns:a16="http://schemas.microsoft.com/office/drawing/2014/main" id="{F30F8D82-2B80-4B86-9742-F4A49D1F64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2875"/>
            <a:ext cx="12700000" cy="7143750"/>
          </a:xfrm>
          <a:prstGeom prst="rect">
            <a:avLst/>
          </a:prstGeom>
        </p:spPr>
      </p:pic>
    </p:spTree>
    <p:extLst>
      <p:ext uri="{BB962C8B-B14F-4D97-AF65-F5344CB8AC3E}">
        <p14:creationId xmlns:p14="http://schemas.microsoft.com/office/powerpoint/2010/main" val="264413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3">
            <a:hlinkClick r:id="" action="ppaction://media"/>
            <a:extLst>
              <a:ext uri="{FF2B5EF4-FFF2-40B4-BE49-F238E27FC236}">
                <a16:creationId xmlns:a16="http://schemas.microsoft.com/office/drawing/2014/main" id="{1FB47549-795A-4A5C-994A-25500CBF34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42875"/>
            <a:ext cx="12716933" cy="7153275"/>
          </a:xfrm>
          <a:prstGeom prst="rect">
            <a:avLst/>
          </a:prstGeom>
        </p:spPr>
      </p:pic>
    </p:spTree>
    <p:extLst>
      <p:ext uri="{BB962C8B-B14F-4D97-AF65-F5344CB8AC3E}">
        <p14:creationId xmlns:p14="http://schemas.microsoft.com/office/powerpoint/2010/main" val="33555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uget logo">
            <a:extLst>
              <a:ext uri="{FF2B5EF4-FFF2-40B4-BE49-F238E27FC236}">
                <a16:creationId xmlns:a16="http://schemas.microsoft.com/office/drawing/2014/main" id="{7B3357EE-97AF-4AF7-AB3A-719D9C387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765" y="2192288"/>
            <a:ext cx="7414790" cy="225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517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dlettering_Part4">
            <a:hlinkClick r:id="" action="ppaction://media"/>
            <a:extLst>
              <a:ext uri="{FF2B5EF4-FFF2-40B4-BE49-F238E27FC236}">
                <a16:creationId xmlns:a16="http://schemas.microsoft.com/office/drawing/2014/main" id="{78AA253B-9384-42BF-A16B-E8BE5294BF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35731"/>
            <a:ext cx="12726811" cy="7158831"/>
          </a:xfrm>
          <a:prstGeom prst="rect">
            <a:avLst/>
          </a:prstGeom>
        </p:spPr>
      </p:pic>
    </p:spTree>
    <p:extLst>
      <p:ext uri="{BB962C8B-B14F-4D97-AF65-F5344CB8AC3E}">
        <p14:creationId xmlns:p14="http://schemas.microsoft.com/office/powerpoint/2010/main" val="27698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617050" y="1851645"/>
            <a:ext cx="895790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Forwarding</a:t>
            </a:r>
            <a:endParaRPr lang="de-CH" sz="2000" dirty="0"/>
          </a:p>
        </p:txBody>
      </p:sp>
    </p:spTree>
    <p:extLst>
      <p:ext uri="{BB962C8B-B14F-4D97-AF65-F5344CB8AC3E}">
        <p14:creationId xmlns:p14="http://schemas.microsoft.com/office/powerpoint/2010/main" val="1079070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5A32BB-E977-414A-B33A-0715873B0875}"/>
              </a:ext>
            </a:extLst>
          </p:cNvPr>
          <p:cNvSpPr/>
          <p:nvPr/>
        </p:nvSpPr>
        <p:spPr>
          <a:xfrm>
            <a:off x="4368800" y="3302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Hop4</a:t>
            </a:r>
          </a:p>
        </p:txBody>
      </p:sp>
      <p:sp>
        <p:nvSpPr>
          <p:cNvPr id="3" name="Rectangle 2">
            <a:extLst>
              <a:ext uri="{FF2B5EF4-FFF2-40B4-BE49-F238E27FC236}">
                <a16:creationId xmlns:a16="http://schemas.microsoft.com/office/drawing/2014/main" id="{B746BED9-3DA0-4FFB-B4DC-0D72E7E1D759}"/>
              </a:ext>
            </a:extLst>
          </p:cNvPr>
          <p:cNvSpPr/>
          <p:nvPr/>
        </p:nvSpPr>
        <p:spPr>
          <a:xfrm>
            <a:off x="4368800" y="1384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Hop3</a:t>
            </a:r>
          </a:p>
        </p:txBody>
      </p:sp>
      <p:sp>
        <p:nvSpPr>
          <p:cNvPr id="4" name="Rectangle 3">
            <a:extLst>
              <a:ext uri="{FF2B5EF4-FFF2-40B4-BE49-F238E27FC236}">
                <a16:creationId xmlns:a16="http://schemas.microsoft.com/office/drawing/2014/main" id="{A23AFEE4-8982-4D93-8682-D12088C4B0C7}"/>
              </a:ext>
            </a:extLst>
          </p:cNvPr>
          <p:cNvSpPr/>
          <p:nvPr/>
        </p:nvSpPr>
        <p:spPr>
          <a:xfrm>
            <a:off x="4368800" y="24384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Hop2</a:t>
            </a:r>
          </a:p>
        </p:txBody>
      </p:sp>
      <p:sp>
        <p:nvSpPr>
          <p:cNvPr id="5" name="Rectangle 4">
            <a:extLst>
              <a:ext uri="{FF2B5EF4-FFF2-40B4-BE49-F238E27FC236}">
                <a16:creationId xmlns:a16="http://schemas.microsoft.com/office/drawing/2014/main" id="{A7E5B121-CD88-4192-B43E-F5D5CED3EF10}"/>
              </a:ext>
            </a:extLst>
          </p:cNvPr>
          <p:cNvSpPr/>
          <p:nvPr/>
        </p:nvSpPr>
        <p:spPr>
          <a:xfrm>
            <a:off x="4368800" y="34925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Hop1</a:t>
            </a:r>
          </a:p>
        </p:txBody>
      </p:sp>
      <p:sp>
        <p:nvSpPr>
          <p:cNvPr id="6" name="Rectangle 5">
            <a:extLst>
              <a:ext uri="{FF2B5EF4-FFF2-40B4-BE49-F238E27FC236}">
                <a16:creationId xmlns:a16="http://schemas.microsoft.com/office/drawing/2014/main" id="{3D368ED4-F8F9-4B86-A212-410A28DC1FC7}"/>
              </a:ext>
            </a:extLst>
          </p:cNvPr>
          <p:cNvSpPr/>
          <p:nvPr/>
        </p:nvSpPr>
        <p:spPr>
          <a:xfrm>
            <a:off x="4368800" y="45466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Hop0</a:t>
            </a:r>
          </a:p>
        </p:txBody>
      </p:sp>
      <p:sp>
        <p:nvSpPr>
          <p:cNvPr id="7" name="Rectangle 6">
            <a:extLst>
              <a:ext uri="{FF2B5EF4-FFF2-40B4-BE49-F238E27FC236}">
                <a16:creationId xmlns:a16="http://schemas.microsoft.com/office/drawing/2014/main" id="{B50470C7-1232-42EF-AEB2-6EFBA0AA1913}"/>
              </a:ext>
            </a:extLst>
          </p:cNvPr>
          <p:cNvSpPr/>
          <p:nvPr/>
        </p:nvSpPr>
        <p:spPr>
          <a:xfrm>
            <a:off x="4368800" y="5575300"/>
            <a:ext cx="26035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2"/>
                </a:solidFill>
                <a:latin typeface="Yanone Kaffeesatz Regular" panose="02000000000000000000" pitchFamily="2" charset="0"/>
              </a:rPr>
              <a:t>Hop</a:t>
            </a:r>
          </a:p>
        </p:txBody>
      </p:sp>
      <p:cxnSp>
        <p:nvCxnSpPr>
          <p:cNvPr id="9" name="Straight Arrow Connector 8">
            <a:extLst>
              <a:ext uri="{FF2B5EF4-FFF2-40B4-BE49-F238E27FC236}">
                <a16:creationId xmlns:a16="http://schemas.microsoft.com/office/drawing/2014/main" id="{FF4614EA-FC37-4353-AEF0-78CC01E1CC0E}"/>
              </a:ext>
            </a:extLst>
          </p:cNvPr>
          <p:cNvCxnSpPr/>
          <p:nvPr/>
        </p:nvCxnSpPr>
        <p:spPr>
          <a:xfrm>
            <a:off x="7632700" y="330200"/>
            <a:ext cx="0" cy="61595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3773D68-EF82-44A3-AB87-628C0A7E9D1F}"/>
              </a:ext>
            </a:extLst>
          </p:cNvPr>
          <p:cNvSpPr/>
          <p:nvPr/>
        </p:nvSpPr>
        <p:spPr>
          <a:xfrm>
            <a:off x="7790226" y="3105834"/>
            <a:ext cx="1675459" cy="646331"/>
          </a:xfrm>
          <a:prstGeom prst="rect">
            <a:avLst/>
          </a:prstGeom>
        </p:spPr>
        <p:txBody>
          <a:bodyPr wrap="none">
            <a:spAutoFit/>
          </a:bodyPr>
          <a:lstStyle/>
          <a:p>
            <a:r>
              <a:rPr lang="en-US" sz="3600" dirty="0" err="1">
                <a:solidFill>
                  <a:schemeClr val="accent4"/>
                </a:solidFill>
                <a:latin typeface="Yanone Kaffeesatz Regular" panose="02000000000000000000" pitchFamily="2" charset="0"/>
              </a:rPr>
              <a:t>ForwardTo</a:t>
            </a:r>
            <a:endParaRPr lang="en-US" sz="3600" dirty="0">
              <a:solidFill>
                <a:schemeClr val="accent4"/>
              </a:solidFill>
            </a:endParaRPr>
          </a:p>
        </p:txBody>
      </p:sp>
    </p:spTree>
    <p:extLst>
      <p:ext uri="{BB962C8B-B14F-4D97-AF65-F5344CB8AC3E}">
        <p14:creationId xmlns:p14="http://schemas.microsoft.com/office/powerpoint/2010/main" val="518257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D08811-EAA5-44A9-8390-959358B31F89}"/>
              </a:ext>
            </a:extLst>
          </p:cNvPr>
          <p:cNvSpPr txBox="1"/>
          <p:nvPr/>
        </p:nvSpPr>
        <p:spPr>
          <a:xfrm>
            <a:off x="3594100" y="258902"/>
            <a:ext cx="5003800" cy="6340197"/>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var</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"Hop0"</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"Hop1"</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"Hop0"</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"Hop2"</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"Hop1"</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"Hop3"</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"Hop2"</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br>
              <a:rPr lang="en-US" sz="1400" b="0" dirty="0">
                <a:solidFill>
                  <a:srgbClr val="000000"/>
                </a:solidFill>
                <a:effectLst/>
                <a:latin typeface="Consolas" panose="020B0609020204030204" pitchFamily="49" charset="0"/>
              </a:rPr>
            </a:br>
            <a:r>
              <a:rPr lang="en-US" sz="1400" b="0" dirty="0">
                <a:solidFill>
                  <a:srgbClr val="001080"/>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 </a:t>
            </a:r>
            <a:r>
              <a:rPr lang="en-US" sz="1400" b="0" dirty="0">
                <a:solidFill>
                  <a:srgbClr val="0000FF"/>
                </a:solidFill>
                <a:effectLst/>
                <a:latin typeface="Consolas" panose="020B0609020204030204" pitchFamily="49" charset="0"/>
              </a:rPr>
              <a:t>new</a:t>
            </a:r>
            <a:r>
              <a:rPr lang="en-US" sz="1400" b="0" dirty="0">
                <a:solidFill>
                  <a:srgbClr val="000000"/>
                </a:solidFill>
                <a:effectLst/>
                <a:latin typeface="Consolas" panose="020B0609020204030204" pitchFamily="49" charset="0"/>
              </a:rPr>
              <a:t> </a:t>
            </a:r>
            <a:r>
              <a:rPr lang="en-US" sz="1400" b="0" dirty="0">
                <a:solidFill>
                  <a:srgbClr val="267F99"/>
                </a:solidFill>
                <a:effectLst/>
                <a:latin typeface="Consolas" panose="020B0609020204030204" pitchFamily="49" charset="0"/>
              </a:rPr>
              <a:t> </a:t>
            </a:r>
            <a:r>
              <a:rPr lang="en-US" sz="1400" b="0" dirty="0" err="1">
                <a:solidFill>
                  <a:srgbClr val="267F99"/>
                </a:solidFill>
                <a:effectLst/>
                <a:latin typeface="Consolas" panose="020B0609020204030204" pitchFamily="49" charset="0"/>
              </a:rPr>
              <a:t>CreateQueueOptions</a:t>
            </a:r>
            <a:r>
              <a:rPr lang="en-US" sz="1400" b="0" dirty="0">
                <a:solidFill>
                  <a:srgbClr val="222222"/>
                </a:solidFill>
                <a:effectLst/>
                <a:latin typeface="Consolas" panose="020B0609020204030204" pitchFamily="49" charset="0"/>
              </a:rPr>
              <a:t>(</a:t>
            </a:r>
            <a:r>
              <a:rPr lang="en-US" sz="1400" b="0" dirty="0">
                <a:solidFill>
                  <a:srgbClr val="A31515"/>
                </a:solidFill>
                <a:effectLst/>
                <a:latin typeface="Consolas" panose="020B0609020204030204" pitchFamily="49" charset="0"/>
              </a:rPr>
              <a:t>"Hop4"</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ForwardTo</a:t>
            </a:r>
            <a:r>
              <a:rPr lang="en-US" sz="1400" b="0" dirty="0">
                <a:solidFill>
                  <a:srgbClr val="000000"/>
                </a:solidFill>
                <a:effectLst/>
                <a:latin typeface="Consolas" panose="020B0609020204030204" pitchFamily="49" charset="0"/>
              </a:rPr>
              <a:t> = </a:t>
            </a:r>
            <a:r>
              <a:rPr lang="en-US" sz="1400" b="0" dirty="0">
                <a:solidFill>
                  <a:srgbClr val="A31515"/>
                </a:solidFill>
                <a:effectLst/>
                <a:latin typeface="Consolas" panose="020B0609020204030204" pitchFamily="49" charset="0"/>
              </a:rPr>
              <a:t>"Hop3"</a:t>
            </a:r>
            <a:endParaRPr lang="en-US" sz="1400" b="0" dirty="0">
              <a:solidFill>
                <a:srgbClr val="000000"/>
              </a:solidFill>
              <a:effectLst/>
              <a:latin typeface="Consolas" panose="020B0609020204030204" pitchFamily="49" charset="0"/>
            </a:endParaRPr>
          </a:p>
          <a:p>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FF"/>
                </a:solidFill>
                <a:effectLst/>
                <a:latin typeface="Consolas" panose="020B0609020204030204" pitchFamily="49" charset="0"/>
              </a:rPr>
              <a:t>await</a:t>
            </a:r>
            <a:r>
              <a:rPr lang="en-US" sz="1400" b="0" dirty="0">
                <a:solidFill>
                  <a:srgbClr val="000000"/>
                </a:solidFill>
                <a:effectLst/>
                <a:latin typeface="Consolas" panose="020B0609020204030204" pitchFamily="49" charset="0"/>
              </a:rPr>
              <a:t> </a:t>
            </a:r>
            <a:r>
              <a:rPr lang="en-US" sz="1400" b="0" dirty="0" err="1">
                <a:solidFill>
                  <a:srgbClr val="001080"/>
                </a:solidFill>
                <a:effectLst/>
                <a:latin typeface="Consolas" panose="020B0609020204030204" pitchFamily="49" charset="0"/>
              </a:rPr>
              <a:t>client</a:t>
            </a:r>
            <a:r>
              <a:rPr lang="en-US" sz="1400" b="0" dirty="0" err="1">
                <a:solidFill>
                  <a:srgbClr val="222222"/>
                </a:solidFill>
                <a:effectLst/>
                <a:latin typeface="Consolas" panose="020B0609020204030204" pitchFamily="49" charset="0"/>
              </a:rPr>
              <a:t>.</a:t>
            </a:r>
            <a:r>
              <a:rPr lang="en-US" sz="1400" b="0" dirty="0" err="1">
                <a:solidFill>
                  <a:srgbClr val="795E26"/>
                </a:solidFill>
                <a:effectLst/>
                <a:latin typeface="Consolas" panose="020B0609020204030204" pitchFamily="49" charset="0"/>
              </a:rPr>
              <a:t>CreateQueueAsync</a:t>
            </a:r>
            <a:r>
              <a:rPr lang="en-US" sz="1400" b="0" dirty="0">
                <a:solidFill>
                  <a:srgbClr val="222222"/>
                </a:solidFill>
                <a:effectLst/>
                <a:latin typeface="Consolas" panose="020B0609020204030204" pitchFamily="49" charset="0"/>
              </a:rPr>
              <a:t>(</a:t>
            </a:r>
            <a:r>
              <a:rPr lang="en-US" sz="1400" b="0" dirty="0">
                <a:solidFill>
                  <a:srgbClr val="001080"/>
                </a:solidFill>
                <a:effectLst/>
                <a:latin typeface="Consolas" panose="020B0609020204030204" pitchFamily="49" charset="0"/>
              </a:rPr>
              <a:t>description</a:t>
            </a:r>
            <a:r>
              <a:rPr lang="en-US" sz="1400" b="0" dirty="0">
                <a:solidFill>
                  <a:srgbClr val="222222"/>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61256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1EDB1-1B98-45A5-9A3D-5AAC30EAFB5B}"/>
              </a:ext>
            </a:extLst>
          </p:cNvPr>
          <p:cNvSpPr txBox="1"/>
          <p:nvPr/>
        </p:nvSpPr>
        <p:spPr>
          <a:xfrm>
            <a:off x="1295400" y="2136339"/>
            <a:ext cx="9601200" cy="230832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serviceBusClient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serviceBusClient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"Hop4"</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Weeeeeeehhh</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50795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1">
            <a:hlinkClick r:id="" action="ppaction://media"/>
            <a:extLst>
              <a:ext uri="{FF2B5EF4-FFF2-40B4-BE49-F238E27FC236}">
                <a16:creationId xmlns:a16="http://schemas.microsoft.com/office/drawing/2014/main" id="{FD4750BC-F2FD-4236-B3ED-A9B02689E1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96900"/>
            <a:ext cx="13253156" cy="7454900"/>
          </a:xfrm>
          <a:prstGeom prst="rect">
            <a:avLst/>
          </a:prstGeom>
        </p:spPr>
      </p:pic>
    </p:spTree>
    <p:extLst>
      <p:ext uri="{BB962C8B-B14F-4D97-AF65-F5344CB8AC3E}">
        <p14:creationId xmlns:p14="http://schemas.microsoft.com/office/powerpoint/2010/main" val="418385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2">
            <a:hlinkClick r:id="" action="ppaction://media"/>
            <a:extLst>
              <a:ext uri="{FF2B5EF4-FFF2-40B4-BE49-F238E27FC236}">
                <a16:creationId xmlns:a16="http://schemas.microsoft.com/office/drawing/2014/main" id="{EFE4979E-2E89-4D3F-8D8D-6AFD544656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328613"/>
            <a:ext cx="13092289" cy="7364413"/>
          </a:xfrm>
          <a:prstGeom prst="rect">
            <a:avLst/>
          </a:prstGeom>
        </p:spPr>
      </p:pic>
    </p:spTree>
    <p:extLst>
      <p:ext uri="{BB962C8B-B14F-4D97-AF65-F5344CB8AC3E}">
        <p14:creationId xmlns:p14="http://schemas.microsoft.com/office/powerpoint/2010/main" val="26082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3">
            <a:hlinkClick r:id="" action="ppaction://media"/>
            <a:extLst>
              <a:ext uri="{FF2B5EF4-FFF2-40B4-BE49-F238E27FC236}">
                <a16:creationId xmlns:a16="http://schemas.microsoft.com/office/drawing/2014/main" id="{046790FF-E057-4D43-AA06-13AAB36253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314325"/>
            <a:ext cx="13270089" cy="7464425"/>
          </a:xfrm>
          <a:prstGeom prst="rect">
            <a:avLst/>
          </a:prstGeom>
        </p:spPr>
      </p:pic>
    </p:spTree>
    <p:extLst>
      <p:ext uri="{BB962C8B-B14F-4D97-AF65-F5344CB8AC3E}">
        <p14:creationId xmlns:p14="http://schemas.microsoft.com/office/powerpoint/2010/main" val="41619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4">
            <a:hlinkClick r:id="" action="ppaction://media"/>
            <a:extLst>
              <a:ext uri="{FF2B5EF4-FFF2-40B4-BE49-F238E27FC236}">
                <a16:creationId xmlns:a16="http://schemas.microsoft.com/office/drawing/2014/main" id="{D6A92D0D-142D-4FDE-AEF3-21979CB437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00075"/>
            <a:ext cx="13258800" cy="7458075"/>
          </a:xfrm>
          <a:prstGeom prst="rect">
            <a:avLst/>
          </a:prstGeom>
        </p:spPr>
      </p:pic>
    </p:spTree>
    <p:extLst>
      <p:ext uri="{BB962C8B-B14F-4D97-AF65-F5344CB8AC3E}">
        <p14:creationId xmlns:p14="http://schemas.microsoft.com/office/powerpoint/2010/main" val="271377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rwarding_Part5">
            <a:hlinkClick r:id="" action="ppaction://media"/>
            <a:extLst>
              <a:ext uri="{FF2B5EF4-FFF2-40B4-BE49-F238E27FC236}">
                <a16:creationId xmlns:a16="http://schemas.microsoft.com/office/drawing/2014/main" id="{F96B7E87-1009-4B50-8597-F34E93C063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335756"/>
            <a:ext cx="13104989" cy="7371556"/>
          </a:xfrm>
          <a:prstGeom prst="rect">
            <a:avLst/>
          </a:prstGeom>
        </p:spPr>
      </p:pic>
    </p:spTree>
    <p:extLst>
      <p:ext uri="{BB962C8B-B14F-4D97-AF65-F5344CB8AC3E}">
        <p14:creationId xmlns:p14="http://schemas.microsoft.com/office/powerpoint/2010/main" val="165384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uget Find ASB">
            <a:hlinkClick r:id="" action="ppaction://media"/>
            <a:extLst>
              <a:ext uri="{FF2B5EF4-FFF2-40B4-BE49-F238E27FC236}">
                <a16:creationId xmlns:a16="http://schemas.microsoft.com/office/drawing/2014/main" id="{735D5799-3CA0-4BEF-9A84-9521B1A400FE}"/>
              </a:ext>
            </a:extLst>
          </p:cNvPr>
          <p:cNvPicPr>
            <a:picLocks noChangeAspect="1"/>
          </p:cNvPicPr>
          <p:nvPr>
            <a:videoFile r:link="rId1"/>
            <p:extLst>
              <p:ext uri="{DAA4B4D4-6D71-4841-9C94-3DE7FCFB9230}">
                <p14:media xmlns:p14="http://schemas.microsoft.com/office/powerpoint/2010/main" r:embed="rId2">
                  <p14:trim st="3103" end="1822"/>
                </p14:media>
              </p:ext>
            </p:extLst>
          </p:nvPr>
        </p:nvPicPr>
        <p:blipFill>
          <a:blip r:embed="rId5"/>
          <a:stretch>
            <a:fillRect/>
          </a:stretch>
        </p:blipFill>
        <p:spPr>
          <a:xfrm>
            <a:off x="0" y="0"/>
            <a:ext cx="12192000" cy="9410299"/>
          </a:xfrm>
          <a:prstGeom prst="rect">
            <a:avLst/>
          </a:prstGeom>
        </p:spPr>
      </p:pic>
    </p:spTree>
    <p:extLst>
      <p:ext uri="{BB962C8B-B14F-4D97-AF65-F5344CB8AC3E}">
        <p14:creationId xmlns:p14="http://schemas.microsoft.com/office/powerpoint/2010/main" val="7589496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87054" y="1851645"/>
            <a:ext cx="6817892"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Pub/Sub</a:t>
            </a:r>
            <a:endParaRPr lang="de-CH" sz="2000" dirty="0"/>
          </a:p>
        </p:txBody>
      </p:sp>
    </p:spTree>
    <p:extLst>
      <p:ext uri="{BB962C8B-B14F-4D97-AF65-F5344CB8AC3E}">
        <p14:creationId xmlns:p14="http://schemas.microsoft.com/office/powerpoint/2010/main" val="2110841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79"/>
            <a:ext cx="1549831" cy="2161311"/>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2161310"/>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8" name="Gerade Verbindung mit Pfeil 7">
            <a:extLst>
              <a:ext uri="{FF2B5EF4-FFF2-40B4-BE49-F238E27FC236}">
                <a16:creationId xmlns:a16="http://schemas.microsoft.com/office/drawing/2014/main" id="{271F8BF5-F645-498C-A007-19512A5BD309}"/>
              </a:ext>
            </a:extLst>
          </p:cNvPr>
          <p:cNvCxnSpPr>
            <a:cxnSpLocks/>
            <a:endCxn id="3" idx="1"/>
          </p:cNvCxnSpPr>
          <p:nvPr/>
        </p:nvCxnSpPr>
        <p:spPr>
          <a:xfrm>
            <a:off x="4037308" y="1468697"/>
            <a:ext cx="1481379"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DEFC6D9A-3588-4C04-86DF-A2E3A1A6A214}"/>
              </a:ext>
            </a:extLst>
          </p:cNvPr>
          <p:cNvSpPr/>
          <p:nvPr/>
        </p:nvSpPr>
        <p:spPr>
          <a:xfrm>
            <a:off x="3122908" y="1015604"/>
            <a:ext cx="914400" cy="9144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Sender</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uppieren 31">
            <a:extLst>
              <a:ext uri="{FF2B5EF4-FFF2-40B4-BE49-F238E27FC236}">
                <a16:creationId xmlns:a16="http://schemas.microsoft.com/office/drawing/2014/main" id="{32A01FA2-260E-411D-BD1B-288C1A533AEE}"/>
              </a:ext>
            </a:extLst>
          </p:cNvPr>
          <p:cNvGrpSpPr/>
          <p:nvPr/>
        </p:nvGrpSpPr>
        <p:grpSpPr>
          <a:xfrm>
            <a:off x="4096718" y="835457"/>
            <a:ext cx="571500" cy="471380"/>
            <a:chOff x="4668218" y="333214"/>
            <a:chExt cx="571500" cy="471380"/>
          </a:xfrm>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uppieren 32">
            <a:extLst>
              <a:ext uri="{FF2B5EF4-FFF2-40B4-BE49-F238E27FC236}">
                <a16:creationId xmlns:a16="http://schemas.microsoft.com/office/drawing/2014/main" id="{553BAC8B-15D8-4467-84E4-ED78A617C781}"/>
              </a:ext>
            </a:extLst>
          </p:cNvPr>
          <p:cNvGrpSpPr/>
          <p:nvPr/>
        </p:nvGrpSpPr>
        <p:grpSpPr>
          <a:xfrm>
            <a:off x="5204847" y="1610411"/>
            <a:ext cx="571500" cy="471380"/>
            <a:chOff x="4668218" y="333214"/>
            <a:chExt cx="571500" cy="471380"/>
          </a:xfrm>
        </p:grpSpPr>
        <p:sp>
          <p:nvSpPr>
            <p:cNvPr id="34" name="Rechteck 33">
              <a:extLst>
                <a:ext uri="{FF2B5EF4-FFF2-40B4-BE49-F238E27FC236}">
                  <a16:creationId xmlns:a16="http://schemas.microsoft.com/office/drawing/2014/main" id="{8F2C5149-0AB1-49FB-90AA-D77DF91B70DA}"/>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5" name="Gerader Verbinder 34">
              <a:extLst>
                <a:ext uri="{FF2B5EF4-FFF2-40B4-BE49-F238E27FC236}">
                  <a16:creationId xmlns:a16="http://schemas.microsoft.com/office/drawing/2014/main" id="{DE5C6BBC-7A7F-4BD1-935A-BBDEF20905BA}"/>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AA5F78A3-9E85-49BF-81C3-F6F7B0E4BE52}"/>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E2F199B3-9EC0-497D-8222-EF854BF2D1CF}"/>
              </a:ext>
            </a:extLst>
          </p:cNvPr>
          <p:cNvGrpSpPr/>
          <p:nvPr/>
        </p:nvGrpSpPr>
        <p:grpSpPr>
          <a:xfrm>
            <a:off x="6815379" y="1622693"/>
            <a:ext cx="571500" cy="471380"/>
            <a:chOff x="4668218" y="333214"/>
            <a:chExt cx="571500" cy="471380"/>
          </a:xfrm>
        </p:grpSpPr>
        <p:sp>
          <p:nvSpPr>
            <p:cNvPr id="38" name="Rechteck 37">
              <a:extLst>
                <a:ext uri="{FF2B5EF4-FFF2-40B4-BE49-F238E27FC236}">
                  <a16:creationId xmlns:a16="http://schemas.microsoft.com/office/drawing/2014/main" id="{8BA1A793-4CA9-48A9-B395-632F297E5B82}"/>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9" name="Gerader Verbinder 38">
              <a:extLst>
                <a:ext uri="{FF2B5EF4-FFF2-40B4-BE49-F238E27FC236}">
                  <a16:creationId xmlns:a16="http://schemas.microsoft.com/office/drawing/2014/main" id="{4DD65B2D-6AEF-469E-9740-919157CFAA40}"/>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96B7468E-9F2C-4760-9847-5FF5A9C663BE}"/>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uppieren 40">
            <a:extLst>
              <a:ext uri="{FF2B5EF4-FFF2-40B4-BE49-F238E27FC236}">
                <a16:creationId xmlns:a16="http://schemas.microsoft.com/office/drawing/2014/main" id="{E0B559EC-1186-48E3-A233-CA34077842A1}"/>
              </a:ext>
            </a:extLst>
          </p:cNvPr>
          <p:cNvGrpSpPr/>
          <p:nvPr/>
        </p:nvGrpSpPr>
        <p:grpSpPr>
          <a:xfrm>
            <a:off x="4382468" y="2739084"/>
            <a:ext cx="571500" cy="471380"/>
            <a:chOff x="4668218" y="333214"/>
            <a:chExt cx="571500" cy="471380"/>
          </a:xfrm>
        </p:grpSpPr>
        <p:sp>
          <p:nvSpPr>
            <p:cNvPr id="42" name="Rechteck 41">
              <a:extLst>
                <a:ext uri="{FF2B5EF4-FFF2-40B4-BE49-F238E27FC236}">
                  <a16:creationId xmlns:a16="http://schemas.microsoft.com/office/drawing/2014/main" id="{5EDA7C2A-E0E2-4F32-807B-0EDC22500F78}"/>
                </a:ext>
              </a:extLst>
            </p:cNvPr>
            <p:cNvSpPr/>
            <p:nvPr/>
          </p:nvSpPr>
          <p:spPr>
            <a:xfrm>
              <a:off x="4668218" y="333214"/>
              <a:ext cx="571500" cy="471380"/>
            </a:xfrm>
            <a:prstGeom prst="rect">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3" name="Gerader Verbinder 42">
              <a:extLst>
                <a:ext uri="{FF2B5EF4-FFF2-40B4-BE49-F238E27FC236}">
                  <a16:creationId xmlns:a16="http://schemas.microsoft.com/office/drawing/2014/main" id="{C2DB0FE8-AB30-412D-9B86-CFFE9FF9A6AD}"/>
                </a:ext>
              </a:extLst>
            </p:cNvPr>
            <p:cNvCxnSpPr/>
            <p:nvPr/>
          </p:nvCxnSpPr>
          <p:spPr>
            <a:xfrm>
              <a:off x="4668218"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1F222E2-57AA-4CFC-ACF4-473F20F22287}"/>
                </a:ext>
              </a:extLst>
            </p:cNvPr>
            <p:cNvCxnSpPr>
              <a:cxnSpLocks/>
            </p:cNvCxnSpPr>
            <p:nvPr/>
          </p:nvCxnSpPr>
          <p:spPr>
            <a:xfrm flipV="1">
              <a:off x="4901983" y="333215"/>
              <a:ext cx="337735" cy="2479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3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79167E-6 0.00023 L 0.15833 0.00023 " pathEditMode="relative" rAng="0" ptsTypes="AA">
                                      <p:cBhvr>
                                        <p:cTn id="10" dur="2000" fill="hold"/>
                                        <p:tgtEl>
                                          <p:spTgt spid="32"/>
                                        </p:tgtEl>
                                        <p:attrNameLst>
                                          <p:attrName>ppt_x</p:attrName>
                                          <p:attrName>ppt_y</p:attrName>
                                        </p:attrNameLst>
                                      </p:cBhvr>
                                      <p:rCtr x="7917"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1.875E-6 0.00023 L 0.06185 0.15093 " pathEditMode="relative" rAng="0" ptsTypes="AA">
                                      <p:cBhvr>
                                        <p:cTn id="18" dur="2000" fill="hold"/>
                                        <p:tgtEl>
                                          <p:spTgt spid="37"/>
                                        </p:tgtEl>
                                        <p:attrNameLst>
                                          <p:attrName>ppt_x</p:attrName>
                                          <p:attrName>ppt_y</p:attrName>
                                        </p:attrNameLst>
                                      </p:cBhvr>
                                      <p:rCtr x="3086" y="7523"/>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6.25E-7 -1.48148E-6 L -0.06745 0.16459 " pathEditMode="relative" rAng="0" ptsTypes="AA">
                                      <p:cBhvr>
                                        <p:cTn id="30" dur="2000" fill="hold"/>
                                        <p:tgtEl>
                                          <p:spTgt spid="33"/>
                                        </p:tgtEl>
                                        <p:attrNameLst>
                                          <p:attrName>ppt_x</p:attrName>
                                          <p:attrName>ppt_y</p:attrName>
                                        </p:attrNameLst>
                                      </p:cBhvr>
                                      <p:rCtr x="-3372" y="8310"/>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0" presetClass="path" presetSubtype="0" accel="50000" decel="50000" fill="hold" nodeType="clickEffect">
                                  <p:stCondLst>
                                    <p:cond delay="0"/>
                                  </p:stCondLst>
                                  <p:childTnLst>
                                    <p:animMotion origin="layout" path="M -2.70833E-6 -4.81481E-6 L -0.03802 -4.81481E-6 C -0.05508 -4.81481E-6 -0.07591 0.0595 -0.07591 0.10788 L -0.07591 0.21598 " pathEditMode="relative" rAng="0" ptsTypes="AAAA">
                                      <p:cBhvr>
                                        <p:cTn id="42" dur="2000" fill="hold"/>
                                        <p:tgtEl>
                                          <p:spTgt spid="41"/>
                                        </p:tgtEl>
                                        <p:attrNameLst>
                                          <p:attrName>ppt_x</p:attrName>
                                          <p:attrName>ppt_y</p:attrName>
                                        </p:attrNameLst>
                                      </p:cBhvr>
                                      <p:rCtr x="-3802" y="10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A87B864D-30FC-4887-BC64-8ABFB9ACA8F4}"/>
              </a:ext>
            </a:extLst>
          </p:cNvPr>
          <p:cNvGrpSpPr/>
          <p:nvPr/>
        </p:nvGrpSpPr>
        <p:grpSpPr>
          <a:xfrm>
            <a:off x="1442276" y="1859631"/>
            <a:ext cx="2614158" cy="3138738"/>
            <a:chOff x="1218540" y="1423534"/>
            <a:chExt cx="2614158" cy="3138738"/>
          </a:xfrm>
        </p:grpSpPr>
        <p:sp>
          <p:nvSpPr>
            <p:cNvPr id="2" name="Scrollen: horizontal 1">
              <a:extLst>
                <a:ext uri="{FF2B5EF4-FFF2-40B4-BE49-F238E27FC236}">
                  <a16:creationId xmlns:a16="http://schemas.microsoft.com/office/drawing/2014/main" id="{3C171F82-8131-45AB-A4FB-07D498D8A7F4}"/>
                </a:ext>
              </a:extLst>
            </p:cNvPr>
            <p:cNvSpPr/>
            <p:nvPr/>
          </p:nvSpPr>
          <p:spPr>
            <a:xfrm>
              <a:off x="1218540" y="1423534"/>
              <a:ext cx="2614158" cy="3138738"/>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Rule</a:t>
              </a:r>
              <a:endParaRPr lang="de-CH" dirty="0">
                <a:latin typeface="Yanone Kaffeesatz Regular" panose="02000000000000000000" pitchFamily="2" charset="0"/>
              </a:endParaRPr>
            </a:p>
          </p:txBody>
        </p:sp>
        <p:sp>
          <p:nvSpPr>
            <p:cNvPr id="3" name="Scrollen: horizontal 2">
              <a:extLst>
                <a:ext uri="{FF2B5EF4-FFF2-40B4-BE49-F238E27FC236}">
                  <a16:creationId xmlns:a16="http://schemas.microsoft.com/office/drawing/2014/main" id="{83E0A71C-94F6-4F33-8CF7-B3A020188AC5}"/>
                </a:ext>
              </a:extLst>
            </p:cNvPr>
            <p:cNvSpPr/>
            <p:nvPr/>
          </p:nvSpPr>
          <p:spPr>
            <a:xfrm>
              <a:off x="1982972" y="1802550"/>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Filter</a:t>
              </a:r>
              <a:endParaRPr lang="de-CH" dirty="0">
                <a:latin typeface="Yanone Kaffeesatz Regular" panose="02000000000000000000" pitchFamily="2" charset="0"/>
              </a:endParaRPr>
            </a:p>
          </p:txBody>
        </p:sp>
        <p:sp>
          <p:nvSpPr>
            <p:cNvPr id="4" name="Scrollen: horizontal 3">
              <a:extLst>
                <a:ext uri="{FF2B5EF4-FFF2-40B4-BE49-F238E27FC236}">
                  <a16:creationId xmlns:a16="http://schemas.microsoft.com/office/drawing/2014/main" id="{AB94B097-FBA3-4DFE-9078-AC0EF492BECB}"/>
                </a:ext>
              </a:extLst>
            </p:cNvPr>
            <p:cNvSpPr/>
            <p:nvPr/>
          </p:nvSpPr>
          <p:spPr>
            <a:xfrm>
              <a:off x="1982972" y="3151788"/>
              <a:ext cx="1143000" cy="1033272"/>
            </a:xfrm>
            <a:prstGeom prst="horizontalScroll">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Action</a:t>
              </a:r>
              <a:endParaRPr lang="de-CH" sz="1400" dirty="0">
                <a:latin typeface="Yanone Kaffeesatz Regular" panose="02000000000000000000" pitchFamily="2" charset="0"/>
              </a:endParaRPr>
            </a:p>
          </p:txBody>
        </p:sp>
      </p:grpSp>
      <p:sp>
        <p:nvSpPr>
          <p:cNvPr id="6" name="Scrollen: horizontal 5">
            <a:extLst>
              <a:ext uri="{FF2B5EF4-FFF2-40B4-BE49-F238E27FC236}">
                <a16:creationId xmlns:a16="http://schemas.microsoft.com/office/drawing/2014/main" id="{58FA1E1C-3DED-4966-8062-5994650A5AA3}"/>
              </a:ext>
            </a:extLst>
          </p:cNvPr>
          <p:cNvSpPr/>
          <p:nvPr/>
        </p:nvSpPr>
        <p:spPr>
          <a:xfrm>
            <a:off x="6148030" y="912442"/>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Boolean Filter</a:t>
            </a:r>
            <a:endParaRPr lang="de-CH" dirty="0">
              <a:latin typeface="Yanone Kaffeesatz Regular" panose="02000000000000000000" pitchFamily="2" charset="0"/>
            </a:endParaRPr>
          </a:p>
        </p:txBody>
      </p:sp>
      <p:sp>
        <p:nvSpPr>
          <p:cNvPr id="7" name="Scrollen: horizontal 6">
            <a:extLst>
              <a:ext uri="{FF2B5EF4-FFF2-40B4-BE49-F238E27FC236}">
                <a16:creationId xmlns:a16="http://schemas.microsoft.com/office/drawing/2014/main" id="{D867A0AF-F663-45D9-A61A-7E1BF656122C}"/>
              </a:ext>
            </a:extLst>
          </p:cNvPr>
          <p:cNvSpPr/>
          <p:nvPr/>
        </p:nvSpPr>
        <p:spPr>
          <a:xfrm>
            <a:off x="6112064" y="1945714"/>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SQL Filter</a:t>
            </a:r>
            <a:endParaRPr lang="de-CH" dirty="0">
              <a:latin typeface="Yanone Kaffeesatz Regular" panose="02000000000000000000" pitchFamily="2" charset="0"/>
            </a:endParaRPr>
          </a:p>
        </p:txBody>
      </p:sp>
      <p:sp>
        <p:nvSpPr>
          <p:cNvPr id="8" name="Scrollen: horizontal 7">
            <a:extLst>
              <a:ext uri="{FF2B5EF4-FFF2-40B4-BE49-F238E27FC236}">
                <a16:creationId xmlns:a16="http://schemas.microsoft.com/office/drawing/2014/main" id="{6A1941C6-D95B-4494-BB87-173D89266F47}"/>
              </a:ext>
            </a:extLst>
          </p:cNvPr>
          <p:cNvSpPr/>
          <p:nvPr/>
        </p:nvSpPr>
        <p:spPr>
          <a:xfrm>
            <a:off x="6096000" y="2978986"/>
            <a:ext cx="2208029"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Correlation Filter</a:t>
            </a:r>
            <a:endParaRPr lang="de-CH" dirty="0">
              <a:latin typeface="Yanone Kaffeesatz Regular" panose="02000000000000000000" pitchFamily="2" charset="0"/>
            </a:endParaRPr>
          </a:p>
        </p:txBody>
      </p:sp>
      <p:grpSp>
        <p:nvGrpSpPr>
          <p:cNvPr id="12" name="Gruppieren 11">
            <a:extLst>
              <a:ext uri="{FF2B5EF4-FFF2-40B4-BE49-F238E27FC236}">
                <a16:creationId xmlns:a16="http://schemas.microsoft.com/office/drawing/2014/main" id="{E0D25AF8-AE4F-4368-8F74-E3D686DD5E86}"/>
              </a:ext>
            </a:extLst>
          </p:cNvPr>
          <p:cNvGrpSpPr/>
          <p:nvPr/>
        </p:nvGrpSpPr>
        <p:grpSpPr>
          <a:xfrm>
            <a:off x="3349708" y="369651"/>
            <a:ext cx="6251492" cy="4251506"/>
            <a:chOff x="3349708" y="369651"/>
            <a:chExt cx="6251492" cy="4251506"/>
          </a:xfrm>
        </p:grpSpPr>
        <p:sp>
          <p:nvSpPr>
            <p:cNvPr id="9" name="Ellipse 8">
              <a:extLst>
                <a:ext uri="{FF2B5EF4-FFF2-40B4-BE49-F238E27FC236}">
                  <a16:creationId xmlns:a16="http://schemas.microsoft.com/office/drawing/2014/main" id="{B89319A9-E57C-4E80-800B-CF5E7EE798EC}"/>
                </a:ext>
              </a:extLst>
            </p:cNvPr>
            <p:cNvSpPr/>
            <p:nvPr/>
          </p:nvSpPr>
          <p:spPr>
            <a:xfrm>
              <a:off x="4820866" y="369651"/>
              <a:ext cx="4780334" cy="42515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1" name="Gerader Verbinder 10">
              <a:extLst>
                <a:ext uri="{FF2B5EF4-FFF2-40B4-BE49-F238E27FC236}">
                  <a16:creationId xmlns:a16="http://schemas.microsoft.com/office/drawing/2014/main" id="{064F5108-9CA7-42AD-A49E-4515CC43C398}"/>
                </a:ext>
              </a:extLst>
            </p:cNvPr>
            <p:cNvCxnSpPr>
              <a:stCxn id="3" idx="3"/>
              <a:endCxn id="9" idx="2"/>
            </p:cNvCxnSpPr>
            <p:nvPr/>
          </p:nvCxnSpPr>
          <p:spPr>
            <a:xfrm flipV="1">
              <a:off x="3349708" y="2495404"/>
              <a:ext cx="1471158" cy="259879"/>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22048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3E0A1D-821D-4B99-B476-C5AECE80894A}"/>
              </a:ext>
            </a:extLst>
          </p:cNvPr>
          <p:cNvSpPr txBox="1"/>
          <p:nvPr/>
        </p:nvSpPr>
        <p:spPr>
          <a:xfrm>
            <a:off x="990600" y="822236"/>
            <a:ext cx="10160000" cy="83099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topicDescription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CreateTopicOptions</a:t>
            </a:r>
            <a:r>
              <a:rPr lang="en-US" sz="2400" b="0" dirty="0">
                <a:solidFill>
                  <a:srgbClr val="267F99"/>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CreateTopicAsync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372F6E3A-CF7E-4E51-8AEA-0ECE70FF819D}"/>
              </a:ext>
            </a:extLst>
          </p:cNvPr>
          <p:cNvSpPr txBox="1"/>
          <p:nvPr/>
        </p:nvSpPr>
        <p:spPr>
          <a:xfrm>
            <a:off x="577850" y="2949139"/>
            <a:ext cx="11366500" cy="2677656"/>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92267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BD48E4-1832-4876-BB00-7415C76EBBEF}"/>
              </a:ext>
            </a:extLst>
          </p:cNvPr>
          <p:cNvSpPr txBox="1"/>
          <p:nvPr/>
        </p:nvSpPr>
        <p:spPr>
          <a:xfrm>
            <a:off x="317500" y="1351508"/>
            <a:ext cx="11557000" cy="4154984"/>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CreateRuleOptions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MessagesWithRushlabel</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Filter</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CorrelationRuleFilter</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Subject</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"rush"</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Action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null</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client</a:t>
            </a:r>
            <a:r>
              <a:rPr lang="en-US" sz="2400" b="0" dirty="0">
                <a:solidFill>
                  <a:srgbClr val="222222"/>
                </a:solidFill>
                <a:effectLst/>
                <a:latin typeface="Consolas" panose="020B0609020204030204" pitchFamily="49" charset="0"/>
              </a:rPr>
              <a:t>.</a:t>
            </a:r>
            <a:br>
              <a:rPr lang="en-US" sz="2400" b="0" dirty="0">
                <a:solidFill>
                  <a:srgbClr val="222222"/>
                </a:solidFill>
                <a:effectLst/>
                <a:latin typeface="Consolas" panose="020B0609020204030204" pitchFamily="49" charset="0"/>
              </a:rPr>
            </a:br>
            <a:r>
              <a:rPr lang="en-US" sz="2400" b="0" dirty="0">
                <a:solidFill>
                  <a:srgbClr val="222222"/>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CreateRuleAsync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18098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E9A1A66-8610-4ABF-B9BE-223290AD5B13}"/>
              </a:ext>
            </a:extLst>
          </p:cNvPr>
          <p:cNvSpPr txBox="1"/>
          <p:nvPr/>
        </p:nvSpPr>
        <p:spPr>
          <a:xfrm>
            <a:off x="1076325" y="1905506"/>
            <a:ext cx="10039350" cy="3046988"/>
          </a:xfrm>
          <a:prstGeom prst="rect">
            <a:avLst/>
          </a:prstGeom>
          <a:noFill/>
        </p:spPr>
        <p:txBody>
          <a:bodyPr wrap="square">
            <a:spAutoFit/>
          </a:bodyPr>
          <a:lstStyle/>
          <a:p>
            <a:r>
              <a:rPr lang="en-US" sz="2400" b="0" dirty="0" err="1">
                <a:solidFill>
                  <a:srgbClr val="001080"/>
                </a:solidFill>
                <a:effectLst/>
                <a:latin typeface="Consolas" panose="020B0609020204030204" pitchFamily="49" charset="0"/>
              </a:rPr>
              <a:t>ruleDescription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CreateRuleOptions</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MessagesWithCurrencyCHF</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Filter</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SqlRuleFilter</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"currency = 'CHF'"</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Action</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SqlRuleAction</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"SET currency = '</a:t>
            </a:r>
            <a:r>
              <a:rPr lang="en-US" sz="2400" b="0" dirty="0" err="1">
                <a:solidFill>
                  <a:srgbClr val="A31515"/>
                </a:solidFill>
                <a:effectLst/>
                <a:latin typeface="Consolas" panose="020B0609020204030204" pitchFamily="49" charset="0"/>
              </a:rPr>
              <a:t>Złoty</a:t>
            </a:r>
            <a:r>
              <a:rPr lang="en-US" sz="2400" b="0" dirty="0">
                <a:solidFill>
                  <a:srgbClr val="A31515"/>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CreateRuleAsync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ruleDescription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908138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6A18B8-93B4-4E90-A02F-59C407215100}"/>
              </a:ext>
            </a:extLst>
          </p:cNvPr>
          <p:cNvSpPr txBox="1"/>
          <p:nvPr/>
        </p:nvSpPr>
        <p:spPr>
          <a:xfrm>
            <a:off x="889000" y="1720840"/>
            <a:ext cx="10414000" cy="341632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"Damn I have no time!"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Subject</a:t>
            </a:r>
            <a:r>
              <a:rPr lang="en-US" sz="2400" b="0" dirty="0">
                <a:solidFill>
                  <a:srgbClr val="000000"/>
                </a:solidFill>
                <a:effectLst/>
                <a:latin typeface="Consolas" panose="020B0609020204030204" pitchFamily="49" charset="0"/>
              </a:rPr>
              <a:t> = </a:t>
            </a:r>
            <a:r>
              <a:rPr lang="en-US" sz="2400" b="0" dirty="0">
                <a:solidFill>
                  <a:srgbClr val="A31515"/>
                </a:solidFill>
                <a:effectLst/>
                <a:latin typeface="Consolas" panose="020B0609020204030204" pitchFamily="49" charset="0"/>
              </a:rPr>
              <a:t>"rush"</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"I'm rich! I have 1000"</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err="1">
                <a:solidFill>
                  <a:srgbClr val="001080"/>
                </a:solidFill>
                <a:effectLst/>
                <a:latin typeface="Consolas" panose="020B0609020204030204" pitchFamily="49" charset="0"/>
              </a:rPr>
              <a:t>message</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ApplicationProperties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"currency"</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A31515"/>
                </a:solidFill>
                <a:effectLst/>
                <a:latin typeface="Consolas" panose="020B0609020204030204" pitchFamily="49" charset="0"/>
              </a:rPr>
              <a:t>"CHF"</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63209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1">
            <a:hlinkClick r:id="" action="ppaction://media"/>
            <a:extLst>
              <a:ext uri="{FF2B5EF4-FFF2-40B4-BE49-F238E27FC236}">
                <a16:creationId xmlns:a16="http://schemas.microsoft.com/office/drawing/2014/main" id="{BFEDD27A-E4FB-40B1-A387-6C17599EE7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59657"/>
            <a:ext cx="12798373" cy="7199085"/>
          </a:xfrm>
          <a:prstGeom prst="rect">
            <a:avLst/>
          </a:prstGeom>
        </p:spPr>
      </p:pic>
    </p:spTree>
    <p:extLst>
      <p:ext uri="{BB962C8B-B14F-4D97-AF65-F5344CB8AC3E}">
        <p14:creationId xmlns:p14="http://schemas.microsoft.com/office/powerpoint/2010/main" val="253008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Sub_Part2">
            <a:hlinkClick r:id="" action="ppaction://media"/>
            <a:extLst>
              <a:ext uri="{FF2B5EF4-FFF2-40B4-BE49-F238E27FC236}">
                <a16:creationId xmlns:a16="http://schemas.microsoft.com/office/drawing/2014/main" id="{5DEB8915-D6CA-45A2-ACD1-F5D7E80DDE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30629"/>
            <a:ext cx="12729030" cy="7160080"/>
          </a:xfrm>
          <a:prstGeom prst="rect">
            <a:avLst/>
          </a:prstGeom>
        </p:spPr>
      </p:pic>
    </p:spTree>
    <p:extLst>
      <p:ext uri="{BB962C8B-B14F-4D97-AF65-F5344CB8AC3E}">
        <p14:creationId xmlns:p14="http://schemas.microsoft.com/office/powerpoint/2010/main" val="209466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816349" y="2828835"/>
            <a:ext cx="1055930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Favor </a:t>
            </a:r>
            <a:r>
              <a:rPr lang="en-US" sz="7200" dirty="0">
                <a:solidFill>
                  <a:schemeClr val="accent4"/>
                </a:solidFill>
                <a:latin typeface="Yanone Kaffeesatz Regular" panose="02000000000000000000" pitchFamily="2" charset="0"/>
              </a:rPr>
              <a:t>Correlation</a:t>
            </a:r>
            <a:r>
              <a:rPr lang="en-US" sz="7200" dirty="0">
                <a:solidFill>
                  <a:schemeClr val="tx2"/>
                </a:solidFill>
                <a:latin typeface="Yanone Kaffeesatz Regular" panose="02000000000000000000" pitchFamily="2" charset="0"/>
              </a:rPr>
              <a:t> </a:t>
            </a:r>
            <a:r>
              <a:rPr lang="en-US" sz="7200" dirty="0">
                <a:solidFill>
                  <a:schemeClr val="accent4"/>
                </a:solidFill>
                <a:latin typeface="Yanone Kaffeesatz Regular" panose="02000000000000000000" pitchFamily="2" charset="0"/>
              </a:rPr>
              <a:t>filter</a:t>
            </a:r>
            <a:r>
              <a:rPr lang="en-US" sz="7200" dirty="0">
                <a:solidFill>
                  <a:schemeClr val="tx2"/>
                </a:solidFill>
                <a:latin typeface="Yanone Kaffeesatz Regular" panose="02000000000000000000" pitchFamily="2" charset="0"/>
              </a:rPr>
              <a:t> over SQL filter</a:t>
            </a:r>
            <a:endParaRPr lang="de-CH" sz="1200" dirty="0">
              <a:solidFill>
                <a:schemeClr val="tx2"/>
              </a:solidFill>
            </a:endParaRPr>
          </a:p>
        </p:txBody>
      </p:sp>
    </p:spTree>
    <p:extLst>
      <p:ext uri="{BB962C8B-B14F-4D97-AF65-F5344CB8AC3E}">
        <p14:creationId xmlns:p14="http://schemas.microsoft.com/office/powerpoint/2010/main" val="165384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9FBDE9-C5C7-4AC8-BB3D-E5C49AB9FE30}"/>
              </a:ext>
            </a:extLst>
          </p:cNvPr>
          <p:cNvPicPr>
            <a:picLocks noChangeAspect="1"/>
          </p:cNvPicPr>
          <p:nvPr/>
        </p:nvPicPr>
        <p:blipFill>
          <a:blip r:embed="rId3">
            <a:lum bright="70000" contrast="-70000"/>
          </a:blip>
          <a:stretch>
            <a:fillRect/>
          </a:stretch>
        </p:blipFill>
        <p:spPr>
          <a:xfrm>
            <a:off x="0" y="0"/>
            <a:ext cx="12192000" cy="9486960"/>
          </a:xfrm>
          <a:prstGeom prst="rect">
            <a:avLst/>
          </a:prstGeom>
        </p:spPr>
      </p:pic>
      <p:pic>
        <p:nvPicPr>
          <p:cNvPr id="5" name="Picture 4">
            <a:extLst>
              <a:ext uri="{FF2B5EF4-FFF2-40B4-BE49-F238E27FC236}">
                <a16:creationId xmlns:a16="http://schemas.microsoft.com/office/drawing/2014/main" id="{077DD575-0F71-4A94-A7DD-80FB73471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1714500"/>
            <a:ext cx="4572000" cy="3429000"/>
          </a:xfrm>
          <a:prstGeom prst="rect">
            <a:avLst/>
          </a:prstGeom>
        </p:spPr>
      </p:pic>
    </p:spTree>
    <p:extLst>
      <p:ext uri="{BB962C8B-B14F-4D97-AF65-F5344CB8AC3E}">
        <p14:creationId xmlns:p14="http://schemas.microsoft.com/office/powerpoint/2010/main" val="933710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593532" y="2420273"/>
            <a:ext cx="11004936" cy="2308324"/>
          </a:xfrm>
          <a:prstGeom prst="rect">
            <a:avLst/>
          </a:prstGeom>
        </p:spPr>
        <p:txBody>
          <a:bodyPr wrap="none">
            <a:spAutoFit/>
          </a:bodyPr>
          <a:lstStyle/>
          <a:p>
            <a:pPr algn="ctr"/>
            <a:r>
              <a:rPr lang="en-US" sz="7200" dirty="0">
                <a:solidFill>
                  <a:schemeClr val="tx2"/>
                </a:solidFill>
                <a:latin typeface="Yanone Kaffeesatz Regular" panose="02000000000000000000" pitchFamily="2" charset="0"/>
              </a:rPr>
              <a:t>Subscriptions are </a:t>
            </a:r>
            <a:r>
              <a:rPr lang="en-US" sz="7200" dirty="0">
                <a:solidFill>
                  <a:schemeClr val="accent4"/>
                </a:solidFill>
                <a:latin typeface="Yanone Kaffeesatz Regular" panose="02000000000000000000" pitchFamily="2" charset="0"/>
              </a:rPr>
              <a:t>virtual queues</a:t>
            </a:r>
            <a:r>
              <a:rPr lang="en-US" sz="7200" dirty="0">
                <a:solidFill>
                  <a:schemeClr val="tx2"/>
                </a:solidFill>
                <a:latin typeface="Yanone Kaffeesatz Regular" panose="02000000000000000000" pitchFamily="2" charset="0"/>
              </a:rPr>
              <a:t> and</a:t>
            </a:r>
            <a:br>
              <a:rPr lang="en-US" sz="7200" dirty="0">
                <a:solidFill>
                  <a:schemeClr val="tx2"/>
                </a:solidFill>
                <a:latin typeface="Yanone Kaffeesatz Regular" panose="02000000000000000000" pitchFamily="2" charset="0"/>
              </a:rPr>
            </a:br>
            <a:r>
              <a:rPr lang="en-US" sz="7200" dirty="0">
                <a:solidFill>
                  <a:schemeClr val="tx2"/>
                </a:solidFill>
                <a:latin typeface="Yanone Kaffeesatz Regular" panose="02000000000000000000" pitchFamily="2" charset="0"/>
              </a:rPr>
              <a:t>subscribers need to </a:t>
            </a:r>
            <a:r>
              <a:rPr lang="en-US" sz="7200" dirty="0">
                <a:solidFill>
                  <a:schemeClr val="accent4"/>
                </a:solidFill>
                <a:latin typeface="Yanone Kaffeesatz Regular" panose="02000000000000000000" pitchFamily="2" charset="0"/>
              </a:rPr>
              <a:t>receive</a:t>
            </a:r>
            <a:r>
              <a:rPr lang="en-US" sz="7200" dirty="0">
                <a:solidFill>
                  <a:schemeClr val="tx2"/>
                </a:solidFill>
                <a:latin typeface="Yanone Kaffeesatz Regular" panose="02000000000000000000" pitchFamily="2" charset="0"/>
              </a:rPr>
              <a:t> from them</a:t>
            </a:r>
            <a:endParaRPr lang="de-CH" sz="1200" dirty="0">
              <a:solidFill>
                <a:schemeClr val="tx2"/>
              </a:solidFill>
            </a:endParaRPr>
          </a:p>
        </p:txBody>
      </p:sp>
    </p:spTree>
    <p:extLst>
      <p:ext uri="{BB962C8B-B14F-4D97-AF65-F5344CB8AC3E}">
        <p14:creationId xmlns:p14="http://schemas.microsoft.com/office/powerpoint/2010/main" val="3796458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782961" y="1851645"/>
            <a:ext cx="8626079"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Topologies</a:t>
            </a:r>
            <a:endParaRPr lang="de-CH" sz="2000" dirty="0"/>
          </a:p>
        </p:txBody>
      </p:sp>
    </p:spTree>
    <p:extLst>
      <p:ext uri="{BB962C8B-B14F-4D97-AF65-F5344CB8AC3E}">
        <p14:creationId xmlns:p14="http://schemas.microsoft.com/office/powerpoint/2010/main" val="2865203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D8DB6D-D173-4643-84E6-C5866FBC79A1}"/>
              </a:ext>
            </a:extLst>
          </p:cNvPr>
          <p:cNvGrpSpPr/>
          <p:nvPr/>
        </p:nvGrpSpPr>
        <p:grpSpPr>
          <a:xfrm>
            <a:off x="2967924" y="321590"/>
            <a:ext cx="6256152" cy="3799488"/>
            <a:chOff x="2967924" y="1007390"/>
            <a:chExt cx="6256152" cy="3799488"/>
          </a:xfrm>
        </p:grpSpPr>
        <p:sp>
          <p:nvSpPr>
            <p:cNvPr id="2" name="Zylinder 1">
              <a:extLst>
                <a:ext uri="{FF2B5EF4-FFF2-40B4-BE49-F238E27FC236}">
                  <a16:creationId xmlns:a16="http://schemas.microsoft.com/office/drawing/2014/main" id="{2B8D9B60-7A52-4211-A28F-CF4285C6E422}"/>
                </a:ext>
              </a:extLst>
            </p:cNvPr>
            <p:cNvSpPr/>
            <p:nvPr/>
          </p:nvSpPr>
          <p:spPr>
            <a:xfrm>
              <a:off x="2967924" y="3681080"/>
              <a:ext cx="1549831" cy="1125798"/>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latin typeface="Yanone Kaffeesatz Regular" panose="02000000000000000000" pitchFamily="2" charset="0"/>
                </a:rPr>
                <a:t>Subscription1</a:t>
              </a:r>
              <a:endParaRPr lang="de-CH" sz="2400" dirty="0">
                <a:solidFill>
                  <a:schemeClr val="tx2"/>
                </a:solidFill>
                <a:latin typeface="Yanone Kaffeesatz Regular" panose="02000000000000000000" pitchFamily="2" charset="0"/>
              </a:endParaRPr>
            </a:p>
          </p:txBody>
        </p:sp>
        <p:sp>
          <p:nvSpPr>
            <p:cNvPr id="3" name="Flussdiagramm: Vordefinierter Prozess 2">
              <a:extLst>
                <a:ext uri="{FF2B5EF4-FFF2-40B4-BE49-F238E27FC236}">
                  <a16:creationId xmlns:a16="http://schemas.microsoft.com/office/drawing/2014/main" id="{01C9883A-6E91-41CD-B78F-A6AC7A8F6490}"/>
                </a:ext>
              </a:extLst>
            </p:cNvPr>
            <p:cNvSpPr/>
            <p:nvPr/>
          </p:nvSpPr>
          <p:spPr>
            <a:xfrm>
              <a:off x="5518687" y="1007390"/>
              <a:ext cx="1588577" cy="922614"/>
            </a:xfrm>
            <a:prstGeom prst="flowChartPredefinedProcess">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topic</a:t>
              </a:r>
              <a:endParaRPr lang="de-CH" dirty="0">
                <a:latin typeface="Yanone Kaffeesatz Regular" panose="02000000000000000000" pitchFamily="2" charset="0"/>
              </a:endParaRPr>
            </a:p>
          </p:txBody>
        </p:sp>
        <p:sp>
          <p:nvSpPr>
            <p:cNvPr id="4" name="Zylinder 3">
              <a:extLst>
                <a:ext uri="{FF2B5EF4-FFF2-40B4-BE49-F238E27FC236}">
                  <a16:creationId xmlns:a16="http://schemas.microsoft.com/office/drawing/2014/main" id="{9BB09DAB-7323-45A8-BB86-B6DEB5D0F338}"/>
                </a:ext>
              </a:extLst>
            </p:cNvPr>
            <p:cNvSpPr/>
            <p:nvPr/>
          </p:nvSpPr>
          <p:spPr>
            <a:xfrm>
              <a:off x="7674245" y="3681080"/>
              <a:ext cx="1549831" cy="1125797"/>
            </a:xfrm>
            <a:prstGeom prst="can">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2"/>
                  </a:solidFill>
                  <a:latin typeface="Yanone Kaffeesatz Regular" panose="02000000000000000000" pitchFamily="2" charset="0"/>
                </a:rPr>
                <a:t>Subscription2</a:t>
              </a:r>
              <a:endParaRPr lang="de-CH" dirty="0">
                <a:solidFill>
                  <a:schemeClr val="tx2"/>
                </a:solidFill>
                <a:latin typeface="Yanone Kaffeesatz Regular" panose="02000000000000000000" pitchFamily="2" charset="0"/>
              </a:endParaRPr>
            </a:p>
          </p:txBody>
        </p:sp>
        <p:sp>
          <p:nvSpPr>
            <p:cNvPr id="5" name="Scrollen: horizontal 4">
              <a:extLst>
                <a:ext uri="{FF2B5EF4-FFF2-40B4-BE49-F238E27FC236}">
                  <a16:creationId xmlns:a16="http://schemas.microsoft.com/office/drawing/2014/main" id="{1FC0E047-E0B4-4CF9-9059-5FEBD534C07A}"/>
                </a:ext>
              </a:extLst>
            </p:cNvPr>
            <p:cNvSpPr/>
            <p:nvPr/>
          </p:nvSpPr>
          <p:spPr>
            <a:xfrm>
              <a:off x="4096718" y="2445013"/>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sz="2800" dirty="0">
                <a:latin typeface="Yanone Kaffeesatz Regular" panose="02000000000000000000" pitchFamily="2" charset="0"/>
              </a:endParaRPr>
            </a:p>
          </p:txBody>
        </p:sp>
        <p:sp>
          <p:nvSpPr>
            <p:cNvPr id="6" name="Scrollen: horizontal 5">
              <a:extLst>
                <a:ext uri="{FF2B5EF4-FFF2-40B4-BE49-F238E27FC236}">
                  <a16:creationId xmlns:a16="http://schemas.microsoft.com/office/drawing/2014/main" id="{ECEC3221-08E4-4007-81FB-02B27FC1EA49}"/>
                </a:ext>
              </a:extLst>
            </p:cNvPr>
            <p:cNvSpPr/>
            <p:nvPr/>
          </p:nvSpPr>
          <p:spPr>
            <a:xfrm>
              <a:off x="7317783" y="2389452"/>
              <a:ext cx="1143000" cy="1033272"/>
            </a:xfrm>
            <a:prstGeom prst="horizontalScroll">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Yanone Kaffeesatz Regular" panose="02000000000000000000" pitchFamily="2" charset="0"/>
                </a:rPr>
                <a:t>Rule</a:t>
              </a:r>
              <a:endParaRPr lang="de-CH" dirty="0">
                <a:latin typeface="Yanone Kaffeesatz Regular" panose="02000000000000000000" pitchFamily="2" charset="0"/>
              </a:endParaRPr>
            </a:p>
          </p:txBody>
        </p:sp>
        <p:cxnSp>
          <p:nvCxnSpPr>
            <p:cNvPr id="12" name="Gerade Verbindung mit Pfeil 11">
              <a:extLst>
                <a:ext uri="{FF2B5EF4-FFF2-40B4-BE49-F238E27FC236}">
                  <a16:creationId xmlns:a16="http://schemas.microsoft.com/office/drawing/2014/main" id="{1F6047CD-AB6B-4B67-BF49-DE0BEAB67997}"/>
                </a:ext>
              </a:extLst>
            </p:cNvPr>
            <p:cNvCxnSpPr>
              <a:cxnSpLocks/>
              <a:stCxn id="3" idx="2"/>
              <a:endCxn id="5" idx="0"/>
            </p:cNvCxnSpPr>
            <p:nvPr/>
          </p:nvCxnSpPr>
          <p:spPr>
            <a:xfrm flipH="1">
              <a:off x="4668218" y="1930004"/>
              <a:ext cx="1644758" cy="64416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6396486-CD7B-4836-958C-988A5BA63D5A}"/>
                </a:ext>
              </a:extLst>
            </p:cNvPr>
            <p:cNvCxnSpPr>
              <a:cxnSpLocks/>
              <a:stCxn id="3" idx="2"/>
              <a:endCxn id="6" idx="0"/>
            </p:cNvCxnSpPr>
            <p:nvPr/>
          </p:nvCxnSpPr>
          <p:spPr>
            <a:xfrm>
              <a:off x="6312976" y="1930004"/>
              <a:ext cx="1576307" cy="58860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06F243AB-65AD-4B89-86F3-79B093BE8388}"/>
                </a:ext>
              </a:extLst>
            </p:cNvPr>
            <p:cNvCxnSpPr>
              <a:cxnSpLocks/>
              <a:stCxn id="6" idx="2"/>
              <a:endCxn id="4" idx="1"/>
            </p:cNvCxnSpPr>
            <p:nvPr/>
          </p:nvCxnSpPr>
          <p:spPr>
            <a:xfrm>
              <a:off x="7889283" y="3293565"/>
              <a:ext cx="559878" cy="3875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ED007E7-C802-4740-BECB-7E4DE84CEC34}"/>
                </a:ext>
              </a:extLst>
            </p:cNvPr>
            <p:cNvCxnSpPr>
              <a:cxnSpLocks/>
              <a:stCxn id="5" idx="2"/>
              <a:endCxn id="2" idx="1"/>
            </p:cNvCxnSpPr>
            <p:nvPr/>
          </p:nvCxnSpPr>
          <p:spPr>
            <a:xfrm flipH="1">
              <a:off x="3742840" y="3349126"/>
              <a:ext cx="925378" cy="33195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Zylinder 3">
            <a:extLst>
              <a:ext uri="{FF2B5EF4-FFF2-40B4-BE49-F238E27FC236}">
                <a16:creationId xmlns:a16="http://schemas.microsoft.com/office/drawing/2014/main" id="{AC909EE9-8A54-4F63-BC1F-6F297E3B7209}"/>
              </a:ext>
            </a:extLst>
          </p:cNvPr>
          <p:cNvSpPr/>
          <p:nvPr/>
        </p:nvSpPr>
        <p:spPr>
          <a:xfrm rot="5400000">
            <a:off x="5579363" y="4582174"/>
            <a:ext cx="1033274" cy="2161310"/>
          </a:xfrm>
          <a:prstGeom prst="can">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3600" dirty="0">
                <a:solidFill>
                  <a:schemeClr val="bg1"/>
                </a:solidFill>
                <a:latin typeface="Yanone Kaffeesatz Regular" panose="02000000000000000000" pitchFamily="2" charset="0"/>
              </a:rPr>
              <a:t>Queue</a:t>
            </a:r>
            <a:endParaRPr lang="de-CH" dirty="0">
              <a:solidFill>
                <a:schemeClr val="bg1"/>
              </a:solidFill>
              <a:latin typeface="Yanone Kaffeesatz Regular" panose="02000000000000000000" pitchFamily="2" charset="0"/>
            </a:endParaRPr>
          </a:p>
        </p:txBody>
      </p:sp>
      <p:cxnSp>
        <p:nvCxnSpPr>
          <p:cNvPr id="45" name="Gerade Verbindung mit Pfeil 11">
            <a:extLst>
              <a:ext uri="{FF2B5EF4-FFF2-40B4-BE49-F238E27FC236}">
                <a16:creationId xmlns:a16="http://schemas.microsoft.com/office/drawing/2014/main" id="{1CDB25BB-6DCF-40DD-91F6-7EC8A87DB449}"/>
              </a:ext>
            </a:extLst>
          </p:cNvPr>
          <p:cNvCxnSpPr>
            <a:cxnSpLocks/>
            <a:stCxn id="2" idx="3"/>
            <a:endCxn id="30" idx="2"/>
          </p:cNvCxnSpPr>
          <p:nvPr/>
        </p:nvCxnSpPr>
        <p:spPr>
          <a:xfrm>
            <a:off x="3742840" y="4121078"/>
            <a:ext cx="2353160" cy="102511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11">
            <a:extLst>
              <a:ext uri="{FF2B5EF4-FFF2-40B4-BE49-F238E27FC236}">
                <a16:creationId xmlns:a16="http://schemas.microsoft.com/office/drawing/2014/main" id="{6C8175FC-C195-4EA6-8CF5-D71F3EBD5D96}"/>
              </a:ext>
            </a:extLst>
          </p:cNvPr>
          <p:cNvCxnSpPr>
            <a:cxnSpLocks/>
            <a:stCxn id="4" idx="3"/>
            <a:endCxn id="30" idx="2"/>
          </p:cNvCxnSpPr>
          <p:nvPr/>
        </p:nvCxnSpPr>
        <p:spPr>
          <a:xfrm flipH="1">
            <a:off x="6096000" y="4121077"/>
            <a:ext cx="2353161" cy="102511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851875-671D-47F0-9F53-1B38CD839031}"/>
              </a:ext>
            </a:extLst>
          </p:cNvPr>
          <p:cNvSpPr txBox="1"/>
          <p:nvPr/>
        </p:nvSpPr>
        <p:spPr>
          <a:xfrm>
            <a:off x="3106829" y="4453032"/>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
        <p:nvSpPr>
          <p:cNvPr id="47" name="TextBox 46">
            <a:extLst>
              <a:ext uri="{FF2B5EF4-FFF2-40B4-BE49-F238E27FC236}">
                <a16:creationId xmlns:a16="http://schemas.microsoft.com/office/drawing/2014/main" id="{FC50B62F-0E7C-47BE-8036-D54177A02525}"/>
              </a:ext>
            </a:extLst>
          </p:cNvPr>
          <p:cNvSpPr txBox="1"/>
          <p:nvPr/>
        </p:nvSpPr>
        <p:spPr>
          <a:xfrm>
            <a:off x="7884024" y="4341247"/>
            <a:ext cx="1507144" cy="584775"/>
          </a:xfrm>
          <a:prstGeom prst="rect">
            <a:avLst/>
          </a:prstGeom>
          <a:noFill/>
        </p:spPr>
        <p:txBody>
          <a:bodyPr wrap="none" rtlCol="0">
            <a:spAutoFit/>
          </a:bodyPr>
          <a:lstStyle/>
          <a:p>
            <a:r>
              <a:rPr lang="en-US" sz="3200" dirty="0" err="1">
                <a:solidFill>
                  <a:schemeClr val="accent4"/>
                </a:solidFill>
                <a:latin typeface="Yanone Kaffeesatz Regular" panose="02000000000000000000" pitchFamily="2" charset="0"/>
              </a:rPr>
              <a:t>ForwardTo</a:t>
            </a:r>
            <a:endParaRPr lang="en-US" sz="3200" dirty="0">
              <a:solidFill>
                <a:schemeClr val="accent4"/>
              </a:solidFill>
              <a:latin typeface="Yanone Kaffeesatz Regular" panose="02000000000000000000" pitchFamily="2" charset="0"/>
            </a:endParaRPr>
          </a:p>
        </p:txBody>
      </p:sp>
    </p:spTree>
    <p:extLst>
      <p:ext uri="{BB962C8B-B14F-4D97-AF65-F5344CB8AC3E}">
        <p14:creationId xmlns:p14="http://schemas.microsoft.com/office/powerpoint/2010/main" val="3031269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54BCE1-6DE2-4314-BC3B-604BF8BEC1E4}"/>
              </a:ext>
            </a:extLst>
          </p:cNvPr>
          <p:cNvSpPr txBox="1"/>
          <p:nvPr/>
        </p:nvSpPr>
        <p:spPr>
          <a:xfrm>
            <a:off x="190500" y="982177"/>
            <a:ext cx="11811000" cy="4893647"/>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rushSubscription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ForwardTo</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inputQueue</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err="1">
                <a:solidFill>
                  <a:srgbClr val="001080"/>
                </a:solidFill>
                <a:effectLst/>
                <a:latin typeface="Consolas" panose="020B0609020204030204" pitchFamily="49" charset="0"/>
              </a:rPr>
              <a:t>subscriptionDescription</a:t>
            </a:r>
            <a:r>
              <a:rPr lang="en-US" sz="2400" b="0" dirty="0">
                <a:solidFill>
                  <a:srgbClr val="000000"/>
                </a:solidFill>
                <a:effectLst/>
                <a:latin typeface="Consolas" panose="020B0609020204030204" pitchFamily="49" charset="0"/>
              </a:rPr>
              <a:t> = </a:t>
            </a:r>
          </a:p>
          <a:p>
            <a:r>
              <a:rPr lang="en-US" sz="2400" dirty="0">
                <a:solidFill>
                  <a:srgbClr val="000000"/>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CreateSubscriptionOptions</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topicName</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currencySubscription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ForwardTo</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inputQueue</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CreateSubscriptionAsync</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subscriptionDescription</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3523124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1">
            <a:hlinkClick r:id="" action="ppaction://media"/>
            <a:extLst>
              <a:ext uri="{FF2B5EF4-FFF2-40B4-BE49-F238E27FC236}">
                <a16:creationId xmlns:a16="http://schemas.microsoft.com/office/drawing/2014/main" id="{31788C54-A0CB-4BC6-9502-027D93925A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09601"/>
            <a:ext cx="13624076" cy="7663543"/>
          </a:xfrm>
          <a:prstGeom prst="rect">
            <a:avLst/>
          </a:prstGeom>
        </p:spPr>
      </p:pic>
    </p:spTree>
    <p:extLst>
      <p:ext uri="{BB962C8B-B14F-4D97-AF65-F5344CB8AC3E}">
        <p14:creationId xmlns:p14="http://schemas.microsoft.com/office/powerpoint/2010/main" val="40566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2">
            <a:hlinkClick r:id="" action="ppaction://media"/>
            <a:extLst>
              <a:ext uri="{FF2B5EF4-FFF2-40B4-BE49-F238E27FC236}">
                <a16:creationId xmlns:a16="http://schemas.microsoft.com/office/drawing/2014/main" id="{79D2F538-6C36-4CE9-8491-1660A0BAB5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758057" cy="7176407"/>
          </a:xfrm>
          <a:prstGeom prst="rect">
            <a:avLst/>
          </a:prstGeom>
        </p:spPr>
      </p:pic>
    </p:spTree>
    <p:extLst>
      <p:ext uri="{BB962C8B-B14F-4D97-AF65-F5344CB8AC3E}">
        <p14:creationId xmlns:p14="http://schemas.microsoft.com/office/powerpoint/2010/main" val="18800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ologies_Part3">
            <a:hlinkClick r:id="" action="ppaction://media"/>
            <a:extLst>
              <a:ext uri="{FF2B5EF4-FFF2-40B4-BE49-F238E27FC236}">
                <a16:creationId xmlns:a16="http://schemas.microsoft.com/office/drawing/2014/main" id="{A16A1A9C-AB6C-446F-B2DB-15A9FD9EF8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12746768" cy="7170057"/>
          </a:xfrm>
          <a:prstGeom prst="rect">
            <a:avLst/>
          </a:prstGeom>
        </p:spPr>
      </p:pic>
    </p:spTree>
    <p:extLst>
      <p:ext uri="{BB962C8B-B14F-4D97-AF65-F5344CB8AC3E}">
        <p14:creationId xmlns:p14="http://schemas.microsoft.com/office/powerpoint/2010/main" val="8238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93578F-97EB-4A9C-8C7D-2FF23137F981}"/>
              </a:ext>
            </a:extLst>
          </p:cNvPr>
          <p:cNvSpPr/>
          <p:nvPr/>
        </p:nvSpPr>
        <p:spPr>
          <a:xfrm>
            <a:off x="725780" y="1851645"/>
            <a:ext cx="10740441"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Atomic Sends</a:t>
            </a:r>
            <a:endParaRPr lang="de-CH" sz="2000" dirty="0"/>
          </a:p>
        </p:txBody>
      </p:sp>
    </p:spTree>
    <p:extLst>
      <p:ext uri="{BB962C8B-B14F-4D97-AF65-F5344CB8AC3E}">
        <p14:creationId xmlns:p14="http://schemas.microsoft.com/office/powerpoint/2010/main" val="1209598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0C9FBA-26DC-4FAE-BDB8-CA43636A317D}"/>
              </a:ext>
            </a:extLst>
          </p:cNvPr>
          <p:cNvSpPr txBox="1"/>
          <p:nvPr/>
        </p:nvSpPr>
        <p:spPr>
          <a:xfrm>
            <a:off x="203200" y="1351508"/>
            <a:ext cx="11785600" cy="4154984"/>
          </a:xfrm>
          <a:prstGeom prst="rect">
            <a:avLst/>
          </a:prstGeom>
          <a:noFill/>
        </p:spPr>
        <p:txBody>
          <a:bodyPr wrap="square">
            <a:spAutoFit/>
          </a:bodyPr>
          <a:lstStyle/>
          <a:p>
            <a:r>
              <a:rPr lang="en-US" sz="2400" b="0" dirty="0">
                <a:solidFill>
                  <a:srgbClr val="AF00DB"/>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scope</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TransactionScope</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TransactionScopeAsyncFlowOption</a:t>
            </a:r>
            <a:r>
              <a:rPr lang="en-US" sz="2400" b="0" dirty="0" err="1">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Enabled</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1"</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 2"</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scope</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Complete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758942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tomicSend_Part">
            <a:hlinkClick r:id="" action="ppaction://media"/>
            <a:extLst>
              <a:ext uri="{FF2B5EF4-FFF2-40B4-BE49-F238E27FC236}">
                <a16:creationId xmlns:a16="http://schemas.microsoft.com/office/drawing/2014/main" id="{5D8E435E-9CDA-462F-B14E-66DB33C231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25928"/>
            <a:ext cx="13730515" cy="7723414"/>
          </a:xfrm>
          <a:prstGeom prst="rect">
            <a:avLst/>
          </a:prstGeom>
        </p:spPr>
      </p:pic>
      <p:sp>
        <p:nvSpPr>
          <p:cNvPr id="4" name="Rectangle 3">
            <a:extLst>
              <a:ext uri="{FF2B5EF4-FFF2-40B4-BE49-F238E27FC236}">
                <a16:creationId xmlns:a16="http://schemas.microsoft.com/office/drawing/2014/main" id="{E65F645C-8C29-400B-8071-011C48625128}"/>
              </a:ext>
            </a:extLst>
          </p:cNvPr>
          <p:cNvSpPr/>
          <p:nvPr/>
        </p:nvSpPr>
        <p:spPr>
          <a:xfrm>
            <a:off x="7099300" y="571500"/>
            <a:ext cx="2667000" cy="1143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Transaction not </a:t>
            </a:r>
          </a:p>
          <a:p>
            <a:pPr algn="ctr"/>
            <a:r>
              <a:rPr lang="en-US" sz="2400" dirty="0">
                <a:latin typeface="Yanone Kaffeesatz Regular" panose="02000000000000000000" pitchFamily="2" charset="0"/>
              </a:rPr>
              <a:t>completed</a:t>
            </a:r>
          </a:p>
        </p:txBody>
      </p:sp>
      <p:sp>
        <p:nvSpPr>
          <p:cNvPr id="5" name="Rectangle 4">
            <a:extLst>
              <a:ext uri="{FF2B5EF4-FFF2-40B4-BE49-F238E27FC236}">
                <a16:creationId xmlns:a16="http://schemas.microsoft.com/office/drawing/2014/main" id="{C995F557-6916-47E6-A6DF-7B4A91CEB3B7}"/>
              </a:ext>
            </a:extLst>
          </p:cNvPr>
          <p:cNvSpPr/>
          <p:nvPr/>
        </p:nvSpPr>
        <p:spPr>
          <a:xfrm>
            <a:off x="7099300" y="1714500"/>
            <a:ext cx="2667000" cy="6096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Yanone Kaffeesatz Regular" panose="02000000000000000000" pitchFamily="2" charset="0"/>
              </a:rPr>
              <a:t>Transaction completed</a:t>
            </a:r>
          </a:p>
        </p:txBody>
      </p:sp>
      <p:sp>
        <p:nvSpPr>
          <p:cNvPr id="6" name="Rectangle 5">
            <a:extLst>
              <a:ext uri="{FF2B5EF4-FFF2-40B4-BE49-F238E27FC236}">
                <a16:creationId xmlns:a16="http://schemas.microsoft.com/office/drawing/2014/main" id="{B0064880-4D6B-40C8-BC5E-580A2E8A3EA3}"/>
              </a:ext>
            </a:extLst>
          </p:cNvPr>
          <p:cNvSpPr/>
          <p:nvPr/>
        </p:nvSpPr>
        <p:spPr>
          <a:xfrm>
            <a:off x="-165100" y="571500"/>
            <a:ext cx="7264400" cy="1143000"/>
          </a:xfrm>
          <a:prstGeom prst="rect">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Yanone Kaffeesatz Regular" panose="02000000000000000000" pitchFamily="2" charset="0"/>
            </a:endParaRPr>
          </a:p>
        </p:txBody>
      </p:sp>
      <p:sp>
        <p:nvSpPr>
          <p:cNvPr id="7" name="Rectangle 6">
            <a:extLst>
              <a:ext uri="{FF2B5EF4-FFF2-40B4-BE49-F238E27FC236}">
                <a16:creationId xmlns:a16="http://schemas.microsoft.com/office/drawing/2014/main" id="{B8AE4379-BD1F-4ABB-B7B7-6062B1718571}"/>
              </a:ext>
            </a:extLst>
          </p:cNvPr>
          <p:cNvSpPr/>
          <p:nvPr/>
        </p:nvSpPr>
        <p:spPr>
          <a:xfrm>
            <a:off x="-165100" y="1714500"/>
            <a:ext cx="7264400" cy="609600"/>
          </a:xfrm>
          <a:prstGeom prst="rect">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Yanone Kaffeesatz Regular" panose="02000000000000000000" pitchFamily="2" charset="0"/>
            </a:endParaRPr>
          </a:p>
        </p:txBody>
      </p:sp>
    </p:spTree>
    <p:extLst>
      <p:ext uri="{BB962C8B-B14F-4D97-AF65-F5344CB8AC3E}">
        <p14:creationId xmlns:p14="http://schemas.microsoft.com/office/powerpoint/2010/main" val="15535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0" fill="hold"/>
                                        <p:tgtEl>
                                          <p:spTgt spid="2"/>
                                        </p:tgtEl>
                                      </p:cBhvr>
                                    </p:cmd>
                                  </p:childTnLst>
                                </p:cTn>
                              </p:par>
                            </p:childTnLst>
                          </p:cTn>
                        </p:par>
                        <p:par>
                          <p:cTn id="7" fill="hold">
                            <p:stCondLst>
                              <p:cond delay="296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296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296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
                </p:tgtEl>
              </p:cMediaNode>
            </p:video>
          </p:childTnLst>
        </p:cTn>
      </p:par>
    </p:tnLst>
    <p:bldLst>
      <p:bldP spid="4"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492B21-1F47-4942-92F0-0B7ACD27004B}"/>
              </a:ext>
            </a:extLst>
          </p:cNvPr>
          <p:cNvSpPr/>
          <p:nvPr/>
        </p:nvSpPr>
        <p:spPr>
          <a:xfrm>
            <a:off x="4105712" y="1851645"/>
            <a:ext cx="3980577"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a:t>
            </a:r>
            <a:endParaRPr lang="de-CH" sz="2000" dirty="0"/>
          </a:p>
        </p:txBody>
      </p:sp>
    </p:spTree>
    <p:extLst>
      <p:ext uri="{BB962C8B-B14F-4D97-AF65-F5344CB8AC3E}">
        <p14:creationId xmlns:p14="http://schemas.microsoft.com/office/powerpoint/2010/main" val="2758945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03698" y="1851645"/>
            <a:ext cx="698460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Batching</a:t>
            </a:r>
            <a:endParaRPr lang="de-CH" sz="2000" dirty="0"/>
          </a:p>
        </p:txBody>
      </p:sp>
    </p:spTree>
    <p:extLst>
      <p:ext uri="{BB962C8B-B14F-4D97-AF65-F5344CB8AC3E}">
        <p14:creationId xmlns:p14="http://schemas.microsoft.com/office/powerpoint/2010/main" val="36579089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B2DC8-70B9-4DA5-A175-0D63CC199748}"/>
              </a:ext>
            </a:extLst>
          </p:cNvPr>
          <p:cNvPicPr>
            <a:picLocks noChangeAspect="1"/>
          </p:cNvPicPr>
          <p:nvPr/>
        </p:nvPicPr>
        <p:blipFill>
          <a:blip r:embed="rId3"/>
          <a:stretch>
            <a:fillRect/>
          </a:stretch>
        </p:blipFill>
        <p:spPr>
          <a:xfrm>
            <a:off x="1676400" y="238125"/>
            <a:ext cx="8839200" cy="6381750"/>
          </a:xfrm>
          <a:prstGeom prst="rect">
            <a:avLst/>
          </a:prstGeom>
        </p:spPr>
      </p:pic>
    </p:spTree>
    <p:extLst>
      <p:ext uri="{BB962C8B-B14F-4D97-AF65-F5344CB8AC3E}">
        <p14:creationId xmlns:p14="http://schemas.microsoft.com/office/powerpoint/2010/main" val="14069420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4D1A42-9C40-4216-AB4D-29BC9884F3C3}"/>
              </a:ext>
            </a:extLst>
          </p:cNvPr>
          <p:cNvSpPr txBox="1"/>
          <p:nvPr/>
        </p:nvSpPr>
        <p:spPr>
          <a:xfrm>
            <a:off x="1143000" y="1905506"/>
            <a:ext cx="9906000" cy="3046988"/>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List</a:t>
            </a:r>
            <a:r>
              <a:rPr lang="en-US" sz="2400" b="0" dirty="0">
                <a:solidFill>
                  <a:srgbClr val="222222"/>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AF00DB"/>
                </a:solidFill>
                <a:effectLst/>
                <a:latin typeface="Consolas" panose="020B0609020204030204" pitchFamily="49" charset="0"/>
              </a:rPr>
              <a:t>for</a:t>
            </a:r>
            <a:r>
              <a:rPr lang="en-US" sz="2400" b="0" dirty="0">
                <a:solidFill>
                  <a:srgbClr val="000000"/>
                </a:solidFill>
                <a:effectLst/>
                <a:latin typeface="Consolas" panose="020B0609020204030204" pitchFamily="49" charset="0"/>
              </a:rPr>
              <a:t> </a:t>
            </a:r>
            <a:r>
              <a:rPr lang="en-US" sz="2400" b="0" dirty="0">
                <a:solidFill>
                  <a:srgbClr val="222222"/>
                </a:solidFill>
                <a:effectLst/>
                <a:latin typeface="Consolas" panose="020B0609020204030204" pitchFamily="49" charset="0"/>
              </a:rPr>
              <a:t>(</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0</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 &lt; </a:t>
            </a:r>
            <a:r>
              <a:rPr lang="en-US" sz="2400" b="0" dirty="0">
                <a:solidFill>
                  <a:srgbClr val="098658"/>
                </a:solidFill>
                <a:effectLst/>
                <a:latin typeface="Consolas" panose="020B0609020204030204" pitchFamily="49" charset="0"/>
              </a:rPr>
              <a:t>10</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i</a:t>
            </a:r>
            <a:r>
              <a:rPr lang="en-US" sz="2400" b="0" dirty="0">
                <a:solidFill>
                  <a:srgbClr val="000000"/>
                </a:solidFill>
                <a:effectLst/>
                <a:latin typeface="Consolas" panose="020B0609020204030204" pitchFamily="49" charset="0"/>
              </a:rPr>
              <a:t>++</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message</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ServiceBusMessage</a:t>
            </a:r>
            <a:r>
              <a:rPr lang="en-US" sz="2400" b="0" dirty="0">
                <a:solidFill>
                  <a:srgbClr val="222222"/>
                </a:solidFill>
                <a:effectLst/>
                <a:latin typeface="Consolas" panose="020B0609020204030204" pitchFamily="49" charset="0"/>
              </a:rPr>
              <a:t>(</a:t>
            </a:r>
            <a:r>
              <a:rPr lang="en-US" sz="2400" b="0" dirty="0">
                <a:solidFill>
                  <a:srgbClr val="A31515"/>
                </a:solidFill>
                <a:effectLst/>
                <a:latin typeface="Consolas" panose="020B0609020204030204" pitchFamily="49" charset="0"/>
              </a:rPr>
              <a:t>"Deep Dive{i}"</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messages</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Add</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sender</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SendMessagesAsync</a:t>
            </a:r>
            <a:r>
              <a:rPr lang="en-US" sz="2400" b="0" dirty="0">
                <a:solidFill>
                  <a:srgbClr val="222222"/>
                </a:solidFill>
                <a:effectLst/>
                <a:latin typeface="Consolas" panose="020B0609020204030204" pitchFamily="49" charset="0"/>
              </a:rPr>
              <a:t>(</a:t>
            </a:r>
            <a:r>
              <a:rPr lang="en-US" sz="2400" b="0" dirty="0">
                <a:solidFill>
                  <a:srgbClr val="001080"/>
                </a:solidFill>
                <a:effectLst/>
                <a:latin typeface="Consolas" panose="020B0609020204030204" pitchFamily="49" charset="0"/>
              </a:rPr>
              <a:t>messages</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30689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tching_Part">
            <a:hlinkClick r:id="" action="ppaction://media"/>
            <a:extLst>
              <a:ext uri="{FF2B5EF4-FFF2-40B4-BE49-F238E27FC236}">
                <a16:creationId xmlns:a16="http://schemas.microsoft.com/office/drawing/2014/main" id="{2B6207C5-5234-4F58-9820-9D405BB017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80571"/>
            <a:ext cx="13430551" cy="7554685"/>
          </a:xfrm>
          <a:prstGeom prst="rect">
            <a:avLst/>
          </a:prstGeom>
        </p:spPr>
      </p:pic>
    </p:spTree>
    <p:extLst>
      <p:ext uri="{BB962C8B-B14F-4D97-AF65-F5344CB8AC3E}">
        <p14:creationId xmlns:p14="http://schemas.microsoft.com/office/powerpoint/2010/main" val="267992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AF84BD-D330-4493-A32E-23D60A0B42AD}"/>
              </a:ext>
            </a:extLst>
          </p:cNvPr>
          <p:cNvSpPr txBox="1"/>
          <p:nvPr/>
        </p:nvSpPr>
        <p:spPr>
          <a:xfrm>
            <a:off x="444500" y="2090172"/>
            <a:ext cx="11303000" cy="2246769"/>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messagesToSend</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Queue</a:t>
            </a:r>
            <a:r>
              <a:rPr lang="en-US" sz="2000" b="0" dirty="0">
                <a:solidFill>
                  <a:srgbClr val="222222"/>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AF00DB"/>
                </a:solidFill>
                <a:effectLst/>
                <a:latin typeface="Consolas" panose="020B0609020204030204" pitchFamily="49" charset="0"/>
              </a:rPr>
              <a:t>for</a:t>
            </a:r>
            <a:r>
              <a:rPr lang="en-US" sz="2000" b="0" dirty="0">
                <a:solidFill>
                  <a:srgbClr val="000000"/>
                </a:solidFill>
                <a:effectLst/>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0</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 &lt; </a:t>
            </a:r>
            <a:r>
              <a:rPr lang="en-US" sz="2000" b="0" dirty="0">
                <a:solidFill>
                  <a:srgbClr val="098658"/>
                </a:solidFill>
                <a:effectLst/>
                <a:latin typeface="Consolas" panose="020B0609020204030204" pitchFamily="49" charset="0"/>
              </a:rPr>
              <a:t>4500</a:t>
            </a:r>
            <a:r>
              <a:rPr lang="en-US" sz="2000" b="0" dirty="0">
                <a:solidFill>
                  <a:srgbClr val="222222"/>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a:t>
            </a:r>
            <a:r>
              <a:rPr lang="en-US" sz="2000" b="0" dirty="0">
                <a:solidFill>
                  <a:srgbClr val="000000"/>
                </a:solidFill>
                <a:effectLst/>
                <a:latin typeface="Consolas" panose="020B0609020204030204" pitchFamily="49" charset="0"/>
              </a:rPr>
              <a: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message</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ServiceBusMessage</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 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 Deep Dive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i</a:t>
            </a:r>
            <a:r>
              <a:rPr lang="en-US" sz="2000" b="0" dirty="0">
                <a:solidFill>
                  <a:srgbClr val="222222"/>
                </a:solidFill>
                <a:effectLst/>
                <a:latin typeface="Consolas" panose="020B0609020204030204" pitchFamily="49" charset="0"/>
              </a:rPr>
              <a:t>}</a:t>
            </a:r>
            <a:r>
              <a:rPr lang="en-US" sz="2000" b="0" dirty="0">
                <a:solidFill>
                  <a:srgbClr val="A31515"/>
                </a:solidFill>
                <a:effectLst/>
                <a:latin typeface="Consolas" panose="020B0609020204030204" pitchFamily="49" charset="0"/>
              </a:rPr>
              <a: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messagesToSend</a:t>
            </a:r>
            <a:r>
              <a:rPr lang="en-US" sz="2000" b="0" dirty="0" err="1">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Enqueue</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message</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57699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1472E-6535-420A-A37A-20651E94C161}"/>
              </a:ext>
            </a:extLst>
          </p:cNvPr>
          <p:cNvSpPr txBox="1"/>
          <p:nvPr/>
        </p:nvSpPr>
        <p:spPr>
          <a:xfrm>
            <a:off x="342900" y="58847"/>
            <a:ext cx="11506200" cy="6740307"/>
          </a:xfrm>
          <a:prstGeom prst="rect">
            <a:avLst/>
          </a:prstGeom>
          <a:noFill/>
        </p:spPr>
        <p:txBody>
          <a:bodyPr wrap="square">
            <a:spAutoFit/>
          </a:bodyPr>
          <a:lstStyle/>
          <a:p>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messageCount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int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batchCount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0</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ServiceBusMessageBatch</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messageBatch</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CreateMessageBatchAsync</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messageBatch</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TryAddMessage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Peek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Exception</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$"Message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messageCount</a:t>
            </a:r>
            <a:r>
              <a:rPr lang="en-US" b="0" dirty="0">
                <a:solidFill>
                  <a:srgbClr val="A31515"/>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 is too large and cannot be sent."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while</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Count</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&amp;&amp; </a:t>
            </a:r>
            <a:r>
              <a:rPr lang="en-US" b="0" dirty="0" err="1">
                <a:solidFill>
                  <a:srgbClr val="001080"/>
                </a:solidFill>
                <a:effectLst/>
                <a:latin typeface="Consolas" panose="020B0609020204030204" pitchFamily="49" charset="0"/>
              </a:rPr>
              <a:t>messageBatch</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TryAddMessage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Peek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messagesToSend</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Dequeue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SendMessagesAsync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messageBatch</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053108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4C095B8A-8455-4FD2-8C35-4E13A07BB5EA}"/>
              </a:ext>
            </a:extLst>
          </p:cNvPr>
          <p:cNvSpPr/>
          <p:nvPr/>
        </p:nvSpPr>
        <p:spPr>
          <a:xfrm>
            <a:off x="2544385" y="1375592"/>
            <a:ext cx="7103227"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Upgrade to </a:t>
            </a:r>
            <a:r>
              <a:rPr lang="en-US" sz="7200" dirty="0">
                <a:solidFill>
                  <a:schemeClr val="accent4"/>
                </a:solidFill>
                <a:latin typeface="Yanone Kaffeesatz Regular" panose="02000000000000000000" pitchFamily="2" charset="0"/>
              </a:rPr>
              <a:t>premium tier</a:t>
            </a:r>
            <a:endParaRPr lang="de-CH" sz="1200" dirty="0">
              <a:solidFill>
                <a:schemeClr val="tx2"/>
              </a:solidFill>
            </a:endParaRPr>
          </a:p>
        </p:txBody>
      </p:sp>
      <p:sp>
        <p:nvSpPr>
          <p:cNvPr id="3" name="Rechteck 1">
            <a:extLst>
              <a:ext uri="{FF2B5EF4-FFF2-40B4-BE49-F238E27FC236}">
                <a16:creationId xmlns:a16="http://schemas.microsoft.com/office/drawing/2014/main" id="{F25D10AD-7B12-4E60-8A5D-A8B92EC157C7}"/>
              </a:ext>
            </a:extLst>
          </p:cNvPr>
          <p:cNvSpPr/>
          <p:nvPr/>
        </p:nvSpPr>
        <p:spPr>
          <a:xfrm>
            <a:off x="1283624" y="3979823"/>
            <a:ext cx="9624751" cy="1200329"/>
          </a:xfrm>
          <a:prstGeom prst="rect">
            <a:avLst/>
          </a:prstGeom>
        </p:spPr>
        <p:txBody>
          <a:bodyPr wrap="none">
            <a:spAutoFit/>
          </a:bodyPr>
          <a:lstStyle/>
          <a:p>
            <a:r>
              <a:rPr lang="en-US" sz="7200" dirty="0">
                <a:solidFill>
                  <a:schemeClr val="tx2"/>
                </a:solidFill>
                <a:latin typeface="Yanone Kaffeesatz Regular" panose="02000000000000000000" pitchFamily="2" charset="0"/>
              </a:rPr>
              <a:t>Use </a:t>
            </a:r>
            <a:r>
              <a:rPr lang="en-US" sz="7200" dirty="0" err="1">
                <a:solidFill>
                  <a:schemeClr val="accent4"/>
                </a:solidFill>
                <a:latin typeface="Yanone Kaffeesatz Regular" panose="02000000000000000000" pitchFamily="2" charset="0"/>
              </a:rPr>
              <a:t>ServiceBus.AttachmentPlugin</a:t>
            </a:r>
            <a:endParaRPr lang="de-CH" sz="1200" dirty="0">
              <a:solidFill>
                <a:schemeClr val="tx2"/>
              </a:solidFill>
            </a:endParaRPr>
          </a:p>
        </p:txBody>
      </p:sp>
    </p:spTree>
    <p:extLst>
      <p:ext uri="{BB962C8B-B14F-4D97-AF65-F5344CB8AC3E}">
        <p14:creationId xmlns:p14="http://schemas.microsoft.com/office/powerpoint/2010/main" val="22065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2693466" y="1851645"/>
            <a:ext cx="6805068"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Send Via</a:t>
            </a:r>
            <a:endParaRPr lang="de-CH" sz="2000" dirty="0"/>
          </a:p>
        </p:txBody>
      </p:sp>
    </p:spTree>
    <p:extLst>
      <p:ext uri="{BB962C8B-B14F-4D97-AF65-F5344CB8AC3E}">
        <p14:creationId xmlns:p14="http://schemas.microsoft.com/office/powerpoint/2010/main" val="39928068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Direct Access Storage 6">
            <a:extLst>
              <a:ext uri="{FF2B5EF4-FFF2-40B4-BE49-F238E27FC236}">
                <a16:creationId xmlns:a16="http://schemas.microsoft.com/office/drawing/2014/main" id="{1EC506D9-3D13-4AD0-B13B-0EDF8C22E96D}"/>
              </a:ext>
            </a:extLst>
          </p:cNvPr>
          <p:cNvSpPr/>
          <p:nvPr/>
        </p:nvSpPr>
        <p:spPr>
          <a:xfrm>
            <a:off x="1273629" y="2024743"/>
            <a:ext cx="3160824" cy="1208314"/>
          </a:xfrm>
          <a:prstGeom prst="flowChartMagneticDrum">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Incoming</a:t>
            </a:r>
          </a:p>
        </p:txBody>
      </p:sp>
      <p:sp>
        <p:nvSpPr>
          <p:cNvPr id="30" name="Flowchart: Direct Access Storage 29">
            <a:extLst>
              <a:ext uri="{FF2B5EF4-FFF2-40B4-BE49-F238E27FC236}">
                <a16:creationId xmlns:a16="http://schemas.microsoft.com/office/drawing/2014/main" id="{432CF8DE-2E25-4B5D-B1B2-EECD799969D8}"/>
              </a:ext>
            </a:extLst>
          </p:cNvPr>
          <p:cNvSpPr/>
          <p:nvPr/>
        </p:nvSpPr>
        <p:spPr>
          <a:xfrm>
            <a:off x="7300349" y="2024743"/>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Outgoing1</a:t>
            </a:r>
          </a:p>
        </p:txBody>
      </p:sp>
      <p:sp>
        <p:nvSpPr>
          <p:cNvPr id="31" name="Flowchart: Direct Access Storage 30">
            <a:extLst>
              <a:ext uri="{FF2B5EF4-FFF2-40B4-BE49-F238E27FC236}">
                <a16:creationId xmlns:a16="http://schemas.microsoft.com/office/drawing/2014/main" id="{22CE254E-B411-4A66-8F3F-0D4BF646AD1E}"/>
              </a:ext>
            </a:extLst>
          </p:cNvPr>
          <p:cNvSpPr/>
          <p:nvPr/>
        </p:nvSpPr>
        <p:spPr>
          <a:xfrm>
            <a:off x="7300349" y="3673930"/>
            <a:ext cx="3160824" cy="1208314"/>
          </a:xfrm>
          <a:prstGeom prst="flowChartMagneticDru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latin typeface="Yanone Kaffeesatz Regular" panose="02000000000000000000" pitchFamily="2" charset="0"/>
              </a:rPr>
              <a:t>Outgoing2</a:t>
            </a:r>
          </a:p>
        </p:txBody>
      </p:sp>
      <p:sp>
        <p:nvSpPr>
          <p:cNvPr id="45" name="Flowchart: Direct Access Storage 44">
            <a:extLst>
              <a:ext uri="{FF2B5EF4-FFF2-40B4-BE49-F238E27FC236}">
                <a16:creationId xmlns:a16="http://schemas.microsoft.com/office/drawing/2014/main" id="{C7A62B2E-0432-46FD-B5AA-6730E310CF3F}"/>
              </a:ext>
            </a:extLst>
          </p:cNvPr>
          <p:cNvSpPr/>
          <p:nvPr/>
        </p:nvSpPr>
        <p:spPr>
          <a:xfrm>
            <a:off x="1570955" y="3570214"/>
            <a:ext cx="2863498" cy="1208314"/>
          </a:xfrm>
          <a:prstGeom prst="flowChartMagneticDrum">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Yanone Kaffeesatz Regular" panose="02000000000000000000" pitchFamily="2" charset="0"/>
              </a:rPr>
              <a:t>Transfer</a:t>
            </a:r>
          </a:p>
        </p:txBody>
      </p:sp>
      <p:grpSp>
        <p:nvGrpSpPr>
          <p:cNvPr id="32" name="Gruppieren 31">
            <a:extLst>
              <a:ext uri="{FF2B5EF4-FFF2-40B4-BE49-F238E27FC236}">
                <a16:creationId xmlns:a16="http://schemas.microsoft.com/office/drawing/2014/main" id="{32A01FA2-260E-411D-BD1B-288C1A533AEE}"/>
              </a:ext>
            </a:extLst>
          </p:cNvPr>
          <p:cNvGrpSpPr/>
          <p:nvPr/>
        </p:nvGrpSpPr>
        <p:grpSpPr>
          <a:xfrm>
            <a:off x="3590532" y="2393210"/>
            <a:ext cx="571500" cy="471380"/>
            <a:chOff x="4668218" y="333214"/>
            <a:chExt cx="571500" cy="471380"/>
          </a:xfrm>
          <a:solidFill>
            <a:schemeClr val="accent2"/>
          </a:solidFill>
        </p:grpSpPr>
        <p:sp>
          <p:nvSpPr>
            <p:cNvPr id="24" name="Rechteck 23">
              <a:extLst>
                <a:ext uri="{FF2B5EF4-FFF2-40B4-BE49-F238E27FC236}">
                  <a16:creationId xmlns:a16="http://schemas.microsoft.com/office/drawing/2014/main" id="{C1D80B33-E923-487F-B4EE-028E40A6405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Gerader Verbinder 25">
              <a:extLst>
                <a:ext uri="{FF2B5EF4-FFF2-40B4-BE49-F238E27FC236}">
                  <a16:creationId xmlns:a16="http://schemas.microsoft.com/office/drawing/2014/main" id="{B421F5B5-B04B-4425-A5C5-0D6731B3CA3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71B9E89A-4B6C-457D-B727-10853CB4A2EB}"/>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uppieren 31">
            <a:extLst>
              <a:ext uri="{FF2B5EF4-FFF2-40B4-BE49-F238E27FC236}">
                <a16:creationId xmlns:a16="http://schemas.microsoft.com/office/drawing/2014/main" id="{2ABA1300-5DCF-4981-A768-E55C827D119E}"/>
              </a:ext>
            </a:extLst>
          </p:cNvPr>
          <p:cNvGrpSpPr/>
          <p:nvPr/>
        </p:nvGrpSpPr>
        <p:grpSpPr>
          <a:xfrm>
            <a:off x="5959420" y="2421716"/>
            <a:ext cx="571500" cy="471380"/>
            <a:chOff x="4668218" y="333214"/>
            <a:chExt cx="571500" cy="471380"/>
          </a:xfrm>
          <a:solidFill>
            <a:schemeClr val="accent5"/>
          </a:solidFill>
        </p:grpSpPr>
        <p:sp>
          <p:nvSpPr>
            <p:cNvPr id="47" name="Rechteck 23">
              <a:extLst>
                <a:ext uri="{FF2B5EF4-FFF2-40B4-BE49-F238E27FC236}">
                  <a16:creationId xmlns:a16="http://schemas.microsoft.com/office/drawing/2014/main" id="{BDBA30F6-F63E-49BD-9930-2732D5D14B40}"/>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48" name="Gerader Verbinder 25">
              <a:extLst>
                <a:ext uri="{FF2B5EF4-FFF2-40B4-BE49-F238E27FC236}">
                  <a16:creationId xmlns:a16="http://schemas.microsoft.com/office/drawing/2014/main" id="{C9DC3F72-AEE8-4AF1-B62D-A1D261D109C0}"/>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r Verbinder 26">
              <a:extLst>
                <a:ext uri="{FF2B5EF4-FFF2-40B4-BE49-F238E27FC236}">
                  <a16:creationId xmlns:a16="http://schemas.microsoft.com/office/drawing/2014/main" id="{108D8B52-7C84-4A87-A50F-2FCB6E5CA04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31">
            <a:extLst>
              <a:ext uri="{FF2B5EF4-FFF2-40B4-BE49-F238E27FC236}">
                <a16:creationId xmlns:a16="http://schemas.microsoft.com/office/drawing/2014/main" id="{73E0BC53-822E-4990-B5E9-2D6852BD667B}"/>
              </a:ext>
            </a:extLst>
          </p:cNvPr>
          <p:cNvGrpSpPr/>
          <p:nvPr/>
        </p:nvGrpSpPr>
        <p:grpSpPr>
          <a:xfrm>
            <a:off x="5959420" y="2409434"/>
            <a:ext cx="571500" cy="471380"/>
            <a:chOff x="4668218" y="333214"/>
            <a:chExt cx="571500" cy="471380"/>
          </a:xfrm>
          <a:solidFill>
            <a:schemeClr val="accent6"/>
          </a:solidFill>
        </p:grpSpPr>
        <p:sp>
          <p:nvSpPr>
            <p:cNvPr id="51" name="Rechteck 23">
              <a:extLst>
                <a:ext uri="{FF2B5EF4-FFF2-40B4-BE49-F238E27FC236}">
                  <a16:creationId xmlns:a16="http://schemas.microsoft.com/office/drawing/2014/main" id="{9454D663-A74E-4966-AA7D-67643A4DEDA7}"/>
                </a:ext>
              </a:extLst>
            </p:cNvPr>
            <p:cNvSpPr/>
            <p:nvPr/>
          </p:nvSpPr>
          <p:spPr>
            <a:xfrm>
              <a:off x="4668218" y="333214"/>
              <a:ext cx="571500" cy="471380"/>
            </a:xfrm>
            <a:prstGeom prst="rect">
              <a:avLst/>
            </a:pr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2" name="Gerader Verbinder 25">
              <a:extLst>
                <a:ext uri="{FF2B5EF4-FFF2-40B4-BE49-F238E27FC236}">
                  <a16:creationId xmlns:a16="http://schemas.microsoft.com/office/drawing/2014/main" id="{00AA6A63-DEA9-4F54-9769-5BE36A60B5E1}"/>
                </a:ext>
              </a:extLst>
            </p:cNvPr>
            <p:cNvCxnSpPr/>
            <p:nvPr/>
          </p:nvCxnSpPr>
          <p:spPr>
            <a:xfrm>
              <a:off x="4668218"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26">
              <a:extLst>
                <a:ext uri="{FF2B5EF4-FFF2-40B4-BE49-F238E27FC236}">
                  <a16:creationId xmlns:a16="http://schemas.microsoft.com/office/drawing/2014/main" id="{C8B04D1F-F588-4011-971C-0F79DE17C7D7}"/>
                </a:ext>
              </a:extLst>
            </p:cNvPr>
            <p:cNvCxnSpPr>
              <a:cxnSpLocks/>
            </p:cNvCxnSpPr>
            <p:nvPr/>
          </p:nvCxnSpPr>
          <p:spPr>
            <a:xfrm flipV="1">
              <a:off x="4901983" y="333215"/>
              <a:ext cx="337735" cy="247971"/>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971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33333E-6 L 0.14219 0.00186 " pathEditMode="relative" rAng="0" ptsTypes="AA">
                                      <p:cBhvr>
                                        <p:cTn id="6" dur="2000" fill="hold"/>
                                        <p:tgtEl>
                                          <p:spTgt spid="32"/>
                                        </p:tgtEl>
                                        <p:attrNameLst>
                                          <p:attrName>ppt_x</p:attrName>
                                          <p:attrName>ppt_y</p:attrName>
                                        </p:attrNameLst>
                                      </p:cBhvr>
                                      <p:rCtr x="7109" y="93"/>
                                    </p:animMotion>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32"/>
                                        </p:tgtEl>
                                        <p:attrNameLst>
                                          <p:attrName>r</p:attrName>
                                        </p:attrNameLst>
                                      </p:cBhvr>
                                    </p:animRot>
                                  </p:childTnLst>
                                </p:cTn>
                              </p:par>
                              <p:par>
                                <p:cTn id="10" presetID="1"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4.16667E-7 -0.00232 L -0.1901 0.22685 " pathEditMode="relative" rAng="0" ptsTypes="AA">
                                      <p:cBhvr>
                                        <p:cTn id="16" dur="2000" fill="hold"/>
                                        <p:tgtEl>
                                          <p:spTgt spid="50"/>
                                        </p:tgtEl>
                                        <p:attrNameLst>
                                          <p:attrName>ppt_x</p:attrName>
                                          <p:attrName>ppt_y</p:attrName>
                                        </p:attrNameLst>
                                      </p:cBhvr>
                                      <p:rCtr x="-9505" y="11458"/>
                                    </p:animMotion>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6000"/>
                            </p:stCondLst>
                            <p:childTnLst>
                              <p:par>
                                <p:cTn id="23" presetID="42" presetClass="path" presetSubtype="0" accel="50000" decel="50000" fill="hold" nodeType="afterEffect">
                                  <p:stCondLst>
                                    <p:cond delay="0"/>
                                  </p:stCondLst>
                                  <p:childTnLst>
                                    <p:animMotion origin="layout" path="M 4.16667E-7 1.48148E-6 L -0.21771 0.27222 " pathEditMode="relative" rAng="0" ptsTypes="AA">
                                      <p:cBhvr>
                                        <p:cTn id="24" dur="2000" fill="hold"/>
                                        <p:tgtEl>
                                          <p:spTgt spid="46"/>
                                        </p:tgtEl>
                                        <p:attrNameLst>
                                          <p:attrName>ppt_x</p:attrName>
                                          <p:attrName>ppt_y</p:attrName>
                                        </p:attrNameLst>
                                      </p:cBhvr>
                                      <p:rCtr x="-10885" y="13611"/>
                                    </p:animMotion>
                                  </p:childTnLst>
                                </p:cTn>
                              </p:par>
                            </p:childTnLst>
                          </p:cTn>
                        </p:par>
                        <p:par>
                          <p:cTn id="25" fill="hold">
                            <p:stCondLst>
                              <p:cond delay="8000"/>
                            </p:stCondLst>
                            <p:childTnLst>
                              <p:par>
                                <p:cTn id="26" presetID="1" presetClass="exit" presetSubtype="0" fill="hold" nodeType="afterEffect">
                                  <p:stCondLst>
                                    <p:cond delay="0"/>
                                  </p:stCondLst>
                                  <p:childTnLst>
                                    <p:set>
                                      <p:cBhvr>
                                        <p:cTn id="27" dur="1" fill="hold">
                                          <p:stCondLst>
                                            <p:cond delay="0"/>
                                          </p:stCondLst>
                                        </p:cTn>
                                        <p:tgtEl>
                                          <p:spTgt spid="32"/>
                                        </p:tgtEl>
                                        <p:attrNameLst>
                                          <p:attrName>style.visibility</p:attrName>
                                        </p:attrNameLst>
                                      </p:cBhvr>
                                      <p:to>
                                        <p:strVal val="hidden"/>
                                      </p:to>
                                    </p:set>
                                  </p:childTnLst>
                                </p:cTn>
                              </p:par>
                            </p:childTnLst>
                          </p:cTn>
                        </p:par>
                        <p:par>
                          <p:cTn id="28" fill="hold">
                            <p:stCondLst>
                              <p:cond delay="8000"/>
                            </p:stCondLst>
                            <p:childTnLst>
                              <p:par>
                                <p:cTn id="29" presetID="42" presetClass="path" presetSubtype="0" accel="50000" decel="50000" fill="hold" nodeType="afterEffect">
                                  <p:stCondLst>
                                    <p:cond delay="0"/>
                                  </p:stCondLst>
                                  <p:childTnLst>
                                    <p:animMotion origin="layout" path="M -0.1901 0.22523 L 0.11185 0.22338 " pathEditMode="relative" rAng="0" ptsTypes="AA">
                                      <p:cBhvr>
                                        <p:cTn id="30" dur="2000" fill="hold"/>
                                        <p:tgtEl>
                                          <p:spTgt spid="46"/>
                                        </p:tgtEl>
                                        <p:attrNameLst>
                                          <p:attrName>ppt_x</p:attrName>
                                          <p:attrName>ppt_y</p:attrName>
                                        </p:attrNameLst>
                                      </p:cBhvr>
                                      <p:rCtr x="15091" y="-93"/>
                                    </p:animMotion>
                                  </p:childTnLst>
                                </p:cTn>
                              </p:par>
                            </p:childTnLst>
                          </p:cTn>
                        </p:par>
                        <p:par>
                          <p:cTn id="31" fill="hold">
                            <p:stCondLst>
                              <p:cond delay="10000"/>
                            </p:stCondLst>
                            <p:childTnLst>
                              <p:par>
                                <p:cTn id="32" presetID="42" presetClass="path" presetSubtype="0" accel="50000" decel="50000" fill="hold" nodeType="afterEffect">
                                  <p:stCondLst>
                                    <p:cond delay="0"/>
                                  </p:stCondLst>
                                  <p:childTnLst>
                                    <p:animMotion origin="layout" path="M -0.1901 0.22685 L 0.11589 -0.00046 " pathEditMode="relative" rAng="0" ptsTypes="AA">
                                      <p:cBhvr>
                                        <p:cTn id="33" dur="2000" fill="hold"/>
                                        <p:tgtEl>
                                          <p:spTgt spid="50"/>
                                        </p:tgtEl>
                                        <p:attrNameLst>
                                          <p:attrName>ppt_x</p:attrName>
                                          <p:attrName>ppt_y</p:attrName>
                                        </p:attrNameLst>
                                      </p:cBhvr>
                                      <p:rCtr x="15299" y="-1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3AA93-002B-4C1A-B48D-A1E93CB23EF6}"/>
              </a:ext>
            </a:extLst>
          </p:cNvPr>
          <p:cNvSpPr txBox="1"/>
          <p:nvPr/>
        </p:nvSpPr>
        <p:spPr>
          <a:xfrm>
            <a:off x="819150" y="1905338"/>
            <a:ext cx="10553700" cy="3416320"/>
          </a:xfrm>
          <a:prstGeom prst="rect">
            <a:avLst/>
          </a:prstGeom>
          <a:noFill/>
        </p:spPr>
        <p:txBody>
          <a:bodyPr wrap="square">
            <a:spAutoFit/>
          </a:bodyPr>
          <a:lstStyle/>
          <a:p>
            <a:r>
              <a:rPr lang="en-US" sz="2400" b="0" dirty="0">
                <a:solidFill>
                  <a:srgbClr val="0000FF"/>
                </a:solidFill>
                <a:effectLst/>
                <a:latin typeface="Consolas" panose="020B0609020204030204" pitchFamily="49" charset="0"/>
              </a:rPr>
              <a:t>await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using</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var</a:t>
            </a:r>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transactionalClient</a:t>
            </a:r>
            <a:r>
              <a:rPr lang="en-US" sz="2400" b="0" dirty="0">
                <a:solidFill>
                  <a:srgbClr val="000000"/>
                </a:solidFill>
                <a:effectLst/>
                <a:latin typeface="Consolas" panose="020B0609020204030204" pitchFamily="49" charset="0"/>
              </a:rPr>
              <a:t> = </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connectionString</a:t>
            </a:r>
            <a:r>
              <a:rPr lang="en-US" sz="2400" b="0" dirty="0">
                <a:solidFill>
                  <a:srgbClr val="222222"/>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p>
          <a:p>
            <a:r>
              <a:rPr lang="en-US" sz="2400" dirty="0">
                <a:solidFill>
                  <a:srgbClr val="000000"/>
                </a:solidFill>
                <a:latin typeface="Consolas" panose="020B0609020204030204" pitchFamily="49" charset="0"/>
              </a:rPr>
              <a:t>		</a:t>
            </a:r>
            <a:r>
              <a:rPr lang="en-US" sz="2400" b="0" dirty="0">
                <a:solidFill>
                  <a:srgbClr val="0000FF"/>
                </a:solidFill>
                <a:effectLst/>
                <a:latin typeface="Consolas" panose="020B0609020204030204" pitchFamily="49" charset="0"/>
              </a:rPr>
              <a:t>new</a:t>
            </a:r>
            <a:r>
              <a:rPr lang="en-US" sz="2400" b="0" dirty="0">
                <a:solidFill>
                  <a:srgbClr val="000000"/>
                </a:solidFill>
                <a:effectLst/>
                <a:latin typeface="Consolas" panose="020B0609020204030204" pitchFamily="49" charset="0"/>
              </a:rPr>
              <a:t> </a:t>
            </a:r>
            <a:r>
              <a:rPr lang="en-US" sz="2400" b="0" dirty="0" err="1">
                <a:solidFill>
                  <a:srgbClr val="267F99"/>
                </a:solidFill>
                <a:effectLst/>
                <a:latin typeface="Consolas" panose="020B0609020204030204" pitchFamily="49" charset="0"/>
              </a:rPr>
              <a:t>ServiceBusClientOptions</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000000"/>
                </a:solidFill>
                <a:effectLst/>
                <a:latin typeface="Consolas" panose="020B0609020204030204" pitchFamily="49" charset="0"/>
              </a:rPr>
              <a:t>    </a:t>
            </a:r>
            <a:r>
              <a:rPr lang="en-US" sz="2400" b="0" dirty="0" err="1">
                <a:solidFill>
                  <a:srgbClr val="001080"/>
                </a:solidFill>
                <a:effectLst/>
                <a:latin typeface="Consolas" panose="020B0609020204030204" pitchFamily="49" charset="0"/>
              </a:rPr>
              <a:t>EnableCrossEntityTransactions</a:t>
            </a:r>
            <a:r>
              <a:rPr lang="en-US" sz="2400" b="0" dirty="0">
                <a:solidFill>
                  <a:srgbClr val="000000"/>
                </a:solidFill>
                <a:effectLst/>
                <a:latin typeface="Consolas" panose="020B0609020204030204" pitchFamily="49" charset="0"/>
              </a:rPr>
              <a:t> = </a:t>
            </a:r>
            <a:r>
              <a:rPr lang="en-US" sz="2400" b="0" dirty="0">
                <a:solidFill>
                  <a:srgbClr val="0000FF"/>
                </a:solidFill>
                <a:effectLst/>
                <a:latin typeface="Consolas" panose="020B0609020204030204" pitchFamily="49" charset="0"/>
              </a:rPr>
              <a:t>true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pPr lvl="2"/>
            <a:r>
              <a:rPr lang="en-US" sz="2400" b="0" dirty="0">
                <a:solidFill>
                  <a:srgbClr val="222222"/>
                </a:solidFill>
                <a:effectLst/>
                <a:latin typeface="Consolas" panose="020B0609020204030204" pitchFamily="49" charset="0"/>
              </a:rPr>
              <a:t>});</a:t>
            </a:r>
          </a:p>
          <a:p>
            <a:pPr lvl="2"/>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receiver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transactionalClient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CreateProcessor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inputQueue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r>
              <a:rPr lang="en-US" sz="2400" b="0" dirty="0">
                <a:solidFill>
                  <a:srgbClr val="001080"/>
                </a:solidFill>
                <a:effectLst/>
                <a:latin typeface="Consolas" panose="020B0609020204030204" pitchFamily="49" charset="0"/>
              </a:rPr>
              <a:t>sender</a:t>
            </a:r>
            <a:r>
              <a:rPr lang="en-US" sz="2400" b="0" dirty="0">
                <a:solidFill>
                  <a:srgbClr val="000000"/>
                </a:solidFill>
                <a:effectLst/>
                <a:latin typeface="Consolas" panose="020B0609020204030204" pitchFamily="49" charset="0"/>
              </a:rPr>
              <a:t> = </a:t>
            </a:r>
            <a:r>
              <a:rPr lang="en-US" sz="2400" b="0" dirty="0" err="1">
                <a:solidFill>
                  <a:srgbClr val="001080"/>
                </a:solidFill>
                <a:effectLst/>
                <a:latin typeface="Consolas" panose="020B0609020204030204" pitchFamily="49" charset="0"/>
              </a:rPr>
              <a:t>transactionalClient</a:t>
            </a:r>
            <a:r>
              <a:rPr lang="en-US" sz="2400" b="0" dirty="0" err="1">
                <a:solidFill>
                  <a:srgbClr val="222222"/>
                </a:solidFill>
                <a:effectLst/>
                <a:latin typeface="Consolas" panose="020B0609020204030204" pitchFamily="49" charset="0"/>
              </a:rPr>
              <a:t>.</a:t>
            </a:r>
            <a:r>
              <a:rPr lang="en-US" sz="2400" b="0" dirty="0" err="1">
                <a:solidFill>
                  <a:srgbClr val="795E26"/>
                </a:solidFill>
                <a:effectLst/>
                <a:latin typeface="Consolas" panose="020B0609020204030204" pitchFamily="49" charset="0"/>
              </a:rPr>
              <a:t>CreateSender</a:t>
            </a:r>
            <a:r>
              <a:rPr lang="en-US" sz="2400" b="0" dirty="0">
                <a:solidFill>
                  <a:srgbClr val="222222"/>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destinationQueue</a:t>
            </a:r>
            <a:r>
              <a:rPr lang="en-US" sz="2400" b="0" dirty="0">
                <a:solidFill>
                  <a:srgbClr val="22222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11404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F794B3-19D0-48DF-BD4F-4E81876BD011}"/>
              </a:ext>
            </a:extLst>
          </p:cNvPr>
          <p:cNvSpPr txBox="1"/>
          <p:nvPr/>
        </p:nvSpPr>
        <p:spPr>
          <a:xfrm>
            <a:off x="1209493" y="2136339"/>
            <a:ext cx="9773014" cy="2308324"/>
          </a:xfrm>
          <a:prstGeom prst="rect">
            <a:avLst/>
          </a:prstGeom>
          <a:noFill/>
        </p:spPr>
        <p:txBody>
          <a:bodyPr wrap="square">
            <a:spAutoFit/>
          </a:bodyPr>
          <a:lstStyle/>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serviceBusClient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ServiceBusClient</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connectionString</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client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serviceBusClient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CreateSender</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destination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"Deep Dive"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ApplicationProperties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Add</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TenantId</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MyTenantId</a:t>
            </a:r>
            <a:r>
              <a:rPr lang="en-US" b="0" dirty="0">
                <a:solidFill>
                  <a:srgbClr val="A31515"/>
                </a:solidFill>
                <a:effectLst/>
                <a:latin typeface="Consolas" panose="020B0609020204030204" pitchFamily="49" charset="0"/>
              </a:rPr>
              <a:t>"</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8452CAFA-E079-4F3E-B152-CCBA30A5299E}"/>
              </a:ext>
            </a:extLst>
          </p:cNvPr>
          <p:cNvSpPr txBox="1"/>
          <p:nvPr/>
        </p:nvSpPr>
        <p:spPr>
          <a:xfrm>
            <a:off x="1086531" y="3198168"/>
            <a:ext cx="10018939" cy="461665"/>
          </a:xfrm>
          <a:prstGeom prst="rect">
            <a:avLst/>
          </a:prstGeom>
          <a:noFill/>
        </p:spPr>
        <p:txBody>
          <a:bodyPr wrap="square">
            <a:spAutoFit/>
          </a:bodyPr>
          <a:lstStyle/>
          <a:p>
            <a:r>
              <a:rPr lang="en-US" sz="2400" b="0" dirty="0">
                <a:solidFill>
                  <a:srgbClr val="800000"/>
                </a:solidFill>
                <a:effectLst/>
                <a:latin typeface="Consolas" panose="020B0609020204030204" pitchFamily="49" charset="0"/>
              </a:rPr>
              <a:t>&lt;</a:t>
            </a:r>
            <a:r>
              <a:rPr lang="en-US" sz="2400" b="0" dirty="0" err="1">
                <a:solidFill>
                  <a:srgbClr val="800000"/>
                </a:solidFill>
                <a:effectLst/>
                <a:latin typeface="Consolas" panose="020B0609020204030204" pitchFamily="49" charset="0"/>
              </a:rPr>
              <a:t>PackageReference</a:t>
            </a:r>
            <a:r>
              <a:rPr lang="en-US" sz="2400" b="0" dirty="0">
                <a:solidFill>
                  <a:srgbClr val="000000"/>
                </a:solidFill>
                <a:effectLst/>
                <a:latin typeface="Consolas" panose="020B0609020204030204" pitchFamily="49" charset="0"/>
              </a:rPr>
              <a:t> </a:t>
            </a:r>
            <a:r>
              <a:rPr lang="en-US" sz="2400" b="0" dirty="0">
                <a:solidFill>
                  <a:srgbClr val="FF0000"/>
                </a:solidFill>
                <a:effectLst/>
                <a:latin typeface="Consolas" panose="020B0609020204030204" pitchFamily="49" charset="0"/>
              </a:rPr>
              <a:t>Include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t>
            </a:r>
            <a:r>
              <a:rPr lang="en-US" sz="2400" b="0" dirty="0" err="1">
                <a:solidFill>
                  <a:srgbClr val="0000FF"/>
                </a:solidFill>
                <a:effectLst/>
                <a:latin typeface="Consolas" panose="020B0609020204030204" pitchFamily="49" charset="0"/>
              </a:rPr>
              <a:t>Azure.Messaging.ServiceBus</a:t>
            </a:r>
            <a:r>
              <a:rPr lang="en-US" sz="2400" b="0" dirty="0">
                <a:solidFill>
                  <a:srgbClr val="A31515"/>
                </a:solidFill>
                <a:effectLst/>
                <a:latin typeface="Consolas" panose="020B0609020204030204" pitchFamily="49" charset="0"/>
              </a:rPr>
              <a:t>"</a:t>
            </a:r>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818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7"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881D6A-1D3A-4A49-8CA4-E973C6000B60}"/>
              </a:ext>
            </a:extLst>
          </p:cNvPr>
          <p:cNvSpPr txBox="1"/>
          <p:nvPr/>
        </p:nvSpPr>
        <p:spPr>
          <a:xfrm>
            <a:off x="381000" y="1166843"/>
            <a:ext cx="11430000" cy="4524315"/>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scope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TransactionScope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TransactionScopeAsyncFlowOption</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Enabled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ApplicationProperties</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ContainsKey</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"Win"</a:t>
            </a:r>
            <a:r>
              <a:rPr lang="en-US" b="0" dirty="0">
                <a:solidFill>
                  <a:srgbClr val="222222"/>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InvalidOperationException</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scope</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Complete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284396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1">
            <a:hlinkClick r:id="" action="ppaction://media"/>
            <a:extLst>
              <a:ext uri="{FF2B5EF4-FFF2-40B4-BE49-F238E27FC236}">
                <a16:creationId xmlns:a16="http://schemas.microsoft.com/office/drawing/2014/main" id="{02077B8A-730A-46D9-8FFA-CD63619D1E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595993"/>
            <a:ext cx="13614401" cy="7658101"/>
          </a:xfrm>
          <a:prstGeom prst="rect">
            <a:avLst/>
          </a:prstGeom>
        </p:spPr>
      </p:pic>
    </p:spTree>
    <p:extLst>
      <p:ext uri="{BB962C8B-B14F-4D97-AF65-F5344CB8AC3E}">
        <p14:creationId xmlns:p14="http://schemas.microsoft.com/office/powerpoint/2010/main" val="206183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endVia_Part2">
            <a:hlinkClick r:id="" action="ppaction://media"/>
            <a:extLst>
              <a:ext uri="{FF2B5EF4-FFF2-40B4-BE49-F238E27FC236}">
                <a16:creationId xmlns:a16="http://schemas.microsoft.com/office/drawing/2014/main" id="{73935DB4-73C1-436E-A353-4FB517A834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612321"/>
            <a:ext cx="13599887" cy="7649936"/>
          </a:xfrm>
          <a:prstGeom prst="rect">
            <a:avLst/>
          </a:prstGeom>
        </p:spPr>
      </p:pic>
    </p:spTree>
    <p:extLst>
      <p:ext uri="{BB962C8B-B14F-4D97-AF65-F5344CB8AC3E}">
        <p14:creationId xmlns:p14="http://schemas.microsoft.com/office/powerpoint/2010/main" val="60023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014D6-D95B-49FC-A419-B2E06D1650FF}"/>
              </a:ext>
            </a:extLst>
          </p:cNvPr>
          <p:cNvSpPr/>
          <p:nvPr/>
        </p:nvSpPr>
        <p:spPr>
          <a:xfrm>
            <a:off x="1237940" y="1851645"/>
            <a:ext cx="9716121" cy="3154710"/>
          </a:xfrm>
          <a:prstGeom prst="rect">
            <a:avLst/>
          </a:prstGeom>
        </p:spPr>
        <p:txBody>
          <a:bodyPr wrap="none">
            <a:spAutoFit/>
          </a:bodyPr>
          <a:lstStyle/>
          <a:p>
            <a:r>
              <a:rPr lang="en-US" sz="19900" dirty="0" err="1">
                <a:solidFill>
                  <a:schemeClr val="accent2"/>
                </a:solidFill>
                <a:latin typeface="Yanone Kaffeesatz Regular" panose="02000000000000000000" pitchFamily="2" charset="0"/>
              </a:rPr>
              <a:t>TransferDLQ</a:t>
            </a:r>
            <a:endParaRPr lang="de-CH" sz="2000" dirty="0"/>
          </a:p>
        </p:txBody>
      </p:sp>
    </p:spTree>
    <p:extLst>
      <p:ext uri="{BB962C8B-B14F-4D97-AF65-F5344CB8AC3E}">
        <p14:creationId xmlns:p14="http://schemas.microsoft.com/office/powerpoint/2010/main" val="8039686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6C239F-70DB-4220-9193-B05B46F78A29}"/>
              </a:ext>
            </a:extLst>
          </p:cNvPr>
          <p:cNvSpPr txBox="1"/>
          <p:nvPr/>
        </p:nvSpPr>
        <p:spPr>
          <a:xfrm>
            <a:off x="520700" y="612845"/>
            <a:ext cx="11150600" cy="5078313"/>
          </a:xfrm>
          <a:prstGeom prst="rect">
            <a:avLst/>
          </a:prstGeom>
          <a:noFill/>
        </p:spPr>
        <p:txBody>
          <a:bodyPr wrap="square">
            <a:spAutoFit/>
          </a:bodyPr>
          <a:lstStyle/>
          <a:p>
            <a:r>
              <a:rPr lang="en-US" b="0" dirty="0" err="1">
                <a:solidFill>
                  <a:srgbClr val="001080"/>
                </a:solidFill>
                <a:effectLst/>
                <a:latin typeface="Consolas" panose="020B0609020204030204" pitchFamily="49" charset="0"/>
              </a:rPr>
              <a:t>receiver</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ProcessMessageAsync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processMessageEventArgs</a:t>
            </a:r>
            <a:r>
              <a:rPr lang="en-US" b="0" dirty="0">
                <a:solidFill>
                  <a:srgbClr val="000000"/>
                </a:solidFill>
                <a:effectLst/>
                <a:latin typeface="Consolas" panose="020B0609020204030204" pitchFamily="49" charset="0"/>
              </a:rPr>
              <a:t> =&gt;</a:t>
            </a: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message</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processMessageEventArgs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Message</a:t>
            </a:r>
            <a:r>
              <a:rPr lang="en-US" b="0" dirty="0">
                <a:solidFill>
                  <a:srgbClr val="222222"/>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using</a:t>
            </a:r>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scope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TransactionScope</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TransactionScopeAsyncFlowOption</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Enabled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sender</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SendMessageAsync</a:t>
            </a:r>
            <a:r>
              <a:rPr lang="en-US" b="0" dirty="0">
                <a:solidFill>
                  <a:srgbClr val="222222"/>
                </a:solidFill>
                <a:effectLst/>
                <a:latin typeface="Consolas" panose="020B0609020204030204" pitchFamily="49" charset="0"/>
              </a:rPr>
              <a:t>(</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ServiceBusMessage</a:t>
            </a:r>
            <a:r>
              <a:rPr lang="en-US" b="0" dirty="0">
                <a:solidFill>
                  <a:srgbClr val="222222"/>
                </a:solidFill>
                <a:effectLst/>
                <a:latin typeface="Consolas" panose="020B0609020204030204" pitchFamily="49" charset="0"/>
              </a:rPr>
              <a:t>(</a:t>
            </a:r>
            <a:r>
              <a:rPr lang="en-US" b="0" dirty="0">
                <a:solidFill>
                  <a:srgbClr val="A31515"/>
                </a:solidFill>
                <a:effectLst/>
                <a:latin typeface="Consolas" panose="020B0609020204030204" pitchFamily="49" charset="0"/>
              </a:rPr>
              <a:t>"Will not leak"</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var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ServiceBusAdministrationClient</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connectionString</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267F99"/>
                </a:solidFill>
                <a:effectLst/>
                <a:latin typeface="Consolas" panose="020B0609020204030204" pitchFamily="49" charset="0"/>
              </a:rPr>
              <a:t> </a:t>
            </a:r>
          </a:p>
          <a:p>
            <a:pPr lvl="2"/>
            <a:r>
              <a:rPr lang="en-US" dirty="0">
                <a:solidFill>
                  <a:srgbClr val="267F99"/>
                </a:solidFill>
                <a:latin typeface="Consolas" panose="020B0609020204030204" pitchFamily="49" charset="0"/>
              </a:rPr>
              <a:t> </a:t>
            </a:r>
            <a:r>
              <a:rPr lang="en-US" b="0" dirty="0" err="1">
                <a:solidFill>
                  <a:srgbClr val="267F99"/>
                </a:solidFill>
                <a:effectLst/>
                <a:latin typeface="Consolas" panose="020B0609020204030204" pitchFamily="49" charset="0"/>
              </a:rPr>
              <a:t>QueueProperties</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queueProperties</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GetQueueAsync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destinationQueue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r>
              <a:rPr lang="en-US" b="0" dirty="0">
                <a:solidFill>
                  <a:srgbClr val="001080"/>
                </a:solidFill>
                <a:effectLst/>
                <a:latin typeface="Consolas" panose="020B0609020204030204" pitchFamily="49" charset="0"/>
              </a:rPr>
              <a:t> </a:t>
            </a:r>
            <a:r>
              <a:rPr lang="en-US" b="0" dirty="0" err="1">
                <a:solidFill>
                  <a:srgbClr val="001080"/>
                </a:solidFill>
                <a:effectLst/>
                <a:latin typeface="Consolas" panose="020B0609020204030204" pitchFamily="49" charset="0"/>
              </a:rPr>
              <a:t>queueProperties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Status</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EntityStatus</a:t>
            </a:r>
            <a:r>
              <a:rPr lang="en-US" b="0" dirty="0" err="1">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SendDisabled</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pPr lvl="2"/>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UpdateQueueAsync</a:t>
            </a:r>
            <a:r>
              <a:rPr lang="en-US" b="0" dirty="0">
                <a:solidFill>
                  <a:srgbClr val="222222"/>
                </a:solidFill>
                <a:effectLst/>
                <a:latin typeface="Consolas" panose="020B0609020204030204" pitchFamily="49" charset="0"/>
              </a:rPr>
              <a:t>(</a:t>
            </a:r>
            <a:r>
              <a:rPr lang="en-US" b="0" dirty="0" err="1">
                <a:solidFill>
                  <a:srgbClr val="001080"/>
                </a:solidFill>
                <a:effectLst/>
                <a:latin typeface="Consolas" panose="020B0609020204030204" pitchFamily="49" charset="0"/>
              </a:rPr>
              <a:t>queueProperties</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scope</a:t>
            </a:r>
            <a:r>
              <a:rPr lang="en-US" b="0" dirty="0" err="1">
                <a:solidFill>
                  <a:srgbClr val="222222"/>
                </a:solidFill>
                <a:effectLst/>
                <a:latin typeface="Consolas" panose="020B0609020204030204" pitchFamily="49" charset="0"/>
              </a:rPr>
              <a:t>.</a:t>
            </a:r>
            <a:r>
              <a:rPr lang="en-US" b="0" dirty="0" err="1">
                <a:solidFill>
                  <a:srgbClr val="795E26"/>
                </a:solidFill>
                <a:effectLst/>
                <a:latin typeface="Consolas" panose="020B0609020204030204" pitchFamily="49" charset="0"/>
              </a:rPr>
              <a:t>Complete</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222222"/>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388440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E0D33B-770A-4C34-9982-423CD30EFDD3}"/>
              </a:ext>
            </a:extLst>
          </p:cNvPr>
          <p:cNvSpPr txBox="1"/>
          <p:nvPr/>
        </p:nvSpPr>
        <p:spPr>
          <a:xfrm>
            <a:off x="1130300" y="1089898"/>
            <a:ext cx="9931400" cy="4708981"/>
          </a:xfrm>
          <a:prstGeom prst="rect">
            <a:avLst/>
          </a:prstGeom>
          <a:noFill/>
        </p:spPr>
        <p:txBody>
          <a:bodyPr wrap="square">
            <a:spAutoFit/>
          </a:bodyPr>
          <a:lstStyle/>
          <a:p>
            <a:r>
              <a:rPr lang="en-US" sz="2000" b="0" dirty="0">
                <a:solidFill>
                  <a:srgbClr val="0000FF"/>
                </a:solidFill>
                <a:effectLst/>
                <a:latin typeface="Consolas" panose="020B0609020204030204" pitchFamily="49" charset="0"/>
              </a:rPr>
              <a:t>var</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client</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new</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ServiceBusAdministrationClient</a:t>
            </a:r>
            <a:r>
              <a:rPr lang="en-US" sz="2000" b="0" dirty="0">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connectionString</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267F99"/>
                </a:solidFill>
                <a:effectLst/>
                <a:latin typeface="Consolas" panose="020B0609020204030204" pitchFamily="49" charset="0"/>
              </a:rPr>
              <a:t>QueueRuntimeProperties</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info</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client</a:t>
            </a:r>
          </a:p>
          <a:p>
            <a:r>
              <a:rPr lang="en-US" sz="2000" b="0" dirty="0">
                <a:solidFill>
                  <a:srgbClr val="222222"/>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GetQueueRuntimeInfoAsync</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activeMessageCount</a:t>
            </a:r>
            <a:r>
              <a:rPr lang="en-US" sz="2000" b="0" dirty="0">
                <a:solidFill>
                  <a:srgbClr val="000000"/>
                </a:solidFill>
                <a:effectLst/>
                <a:latin typeface="Consolas" panose="020B0609020204030204" pitchFamily="49" charset="0"/>
              </a:rPr>
              <a:t> = </a:t>
            </a:r>
            <a:r>
              <a:rPr lang="en-US" sz="2000" b="0" dirty="0">
                <a:solidFill>
                  <a:srgbClr val="00108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ActiveMessageCount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deadLetterMessageCount</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DeadLetterMessageCount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long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transferDeadLetterMessageCount</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info</a:t>
            </a:r>
            <a:r>
              <a:rPr lang="en-US" sz="2000" b="0" dirty="0" err="1">
                <a:solidFill>
                  <a:srgbClr val="222222"/>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TransferDeadLetterMessageCount</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string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destinationDeadLetterPath</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EntityNameHelper</a:t>
            </a:r>
            <a:endParaRPr lang="en-US" sz="2000" b="0" dirty="0">
              <a:solidFill>
                <a:srgbClr val="001080"/>
              </a:solidFill>
              <a:effectLst/>
              <a:latin typeface="Consolas" panose="020B0609020204030204" pitchFamily="49" charset="0"/>
            </a:endParaRPr>
          </a:p>
          <a:p>
            <a:r>
              <a:rPr lang="en-US" sz="2000" dirty="0">
                <a:solidFill>
                  <a:srgbClr val="001080"/>
                </a:solidFill>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FormatDeadLetterPath</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string</a:t>
            </a:r>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destinationTransferDeadLetterPath</a:t>
            </a:r>
            <a:r>
              <a:rPr lang="en-US" sz="2000" b="0" dirty="0">
                <a:solidFill>
                  <a:srgbClr val="000000"/>
                </a:solidFill>
                <a:effectLst/>
                <a:latin typeface="Consolas" panose="020B0609020204030204" pitchFamily="49" charset="0"/>
              </a:rPr>
              <a:t> = </a:t>
            </a:r>
            <a:r>
              <a:rPr lang="en-US" sz="2000" b="0" dirty="0" err="1">
                <a:solidFill>
                  <a:srgbClr val="001080"/>
                </a:solidFill>
                <a:effectLst/>
                <a:latin typeface="Consolas" panose="020B0609020204030204" pitchFamily="49" charset="0"/>
              </a:rPr>
              <a:t>EntityNameHelper</a:t>
            </a:r>
            <a:endParaRPr lang="en-US" sz="2000" b="0" dirty="0">
              <a:solidFill>
                <a:srgbClr val="001080"/>
              </a:solidFill>
              <a:effectLst/>
              <a:latin typeface="Consolas" panose="020B0609020204030204" pitchFamily="49" charset="0"/>
            </a:endParaRPr>
          </a:p>
          <a:p>
            <a:r>
              <a:rPr lang="en-US" sz="2000" dirty="0">
                <a:solidFill>
                  <a:srgbClr val="001080"/>
                </a:solidFill>
                <a:latin typeface="Consolas" panose="020B0609020204030204" pitchFamily="49" charset="0"/>
              </a:rPr>
              <a:t>		</a:t>
            </a:r>
            <a:r>
              <a:rPr lang="en-US" sz="2000" b="0" dirty="0">
                <a:solidFill>
                  <a:srgbClr val="222222"/>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FormatTransferDeadLetterPath</a:t>
            </a:r>
            <a:r>
              <a:rPr lang="en-US" sz="2000" b="0" dirty="0">
                <a:solidFill>
                  <a:srgbClr val="222222"/>
                </a:solidFill>
                <a:effectLst/>
                <a:latin typeface="Consolas" panose="020B0609020204030204" pitchFamily="49" charset="0"/>
              </a:rPr>
              <a:t>(</a:t>
            </a:r>
            <a:r>
              <a:rPr lang="en-US" sz="2000" b="0" dirty="0">
                <a:solidFill>
                  <a:srgbClr val="001080"/>
                </a:solidFill>
                <a:effectLst/>
                <a:latin typeface="Consolas" panose="020B0609020204030204" pitchFamily="49" charset="0"/>
              </a:rPr>
              <a:t>destination</a:t>
            </a:r>
            <a:r>
              <a:rPr lang="en-US" sz="2000" b="0" dirty="0">
                <a:solidFill>
                  <a:srgbClr val="222222"/>
                </a:solidFill>
                <a:effectLst/>
                <a:latin typeface="Consolas" panose="020B0609020204030204" pitchFamily="49" charset="0"/>
              </a:rPr>
              <a:t>);</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911223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ferDLQ_Part">
            <a:hlinkClick r:id="" action="ppaction://media"/>
            <a:extLst>
              <a:ext uri="{FF2B5EF4-FFF2-40B4-BE49-F238E27FC236}">
                <a16:creationId xmlns:a16="http://schemas.microsoft.com/office/drawing/2014/main" id="{F6EA3CC1-DFC6-40AB-873E-AE125D49B0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12321"/>
            <a:ext cx="13654717" cy="7680778"/>
          </a:xfrm>
          <a:prstGeom prst="rect">
            <a:avLst/>
          </a:prstGeom>
        </p:spPr>
      </p:pic>
    </p:spTree>
    <p:extLst>
      <p:ext uri="{BB962C8B-B14F-4D97-AF65-F5344CB8AC3E}">
        <p14:creationId xmlns:p14="http://schemas.microsoft.com/office/powerpoint/2010/main" val="36474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4C55AB-2F6B-4F4D-B872-CEE6BAED7F38}"/>
              </a:ext>
            </a:extLst>
          </p:cNvPr>
          <p:cNvSpPr/>
          <p:nvPr/>
        </p:nvSpPr>
        <p:spPr>
          <a:xfrm>
            <a:off x="2585263" y="1851645"/>
            <a:ext cx="7021474" cy="3154710"/>
          </a:xfrm>
          <a:prstGeom prst="rect">
            <a:avLst/>
          </a:prstGeom>
        </p:spPr>
        <p:txBody>
          <a:bodyPr wrap="none">
            <a:spAutoFit/>
          </a:bodyPr>
          <a:lstStyle/>
          <a:p>
            <a:r>
              <a:rPr lang="en-US" sz="19900" dirty="0">
                <a:solidFill>
                  <a:schemeClr val="accent2"/>
                </a:solidFill>
                <a:latin typeface="Yanone Kaffeesatz Regular" panose="02000000000000000000" pitchFamily="2" charset="0"/>
              </a:rPr>
              <a:t>Sessions</a:t>
            </a:r>
            <a:endParaRPr lang="de-CH" sz="2000" dirty="0"/>
          </a:p>
        </p:txBody>
      </p:sp>
    </p:spTree>
    <p:extLst>
      <p:ext uri="{BB962C8B-B14F-4D97-AF65-F5344CB8AC3E}">
        <p14:creationId xmlns:p14="http://schemas.microsoft.com/office/powerpoint/2010/main" val="36715725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2" descr="https://docs.microsoft.com/en-us/azure/service-bus-messaging/media/message-sessions/sessions.png">
            <a:extLst>
              <a:ext uri="{FF2B5EF4-FFF2-40B4-BE49-F238E27FC236}">
                <a16:creationId xmlns:a16="http://schemas.microsoft.com/office/drawing/2014/main" id="{DFD533F1-3C1A-417C-A9F4-D2B3024CF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398" y="1162459"/>
            <a:ext cx="9581203"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829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E2B98-FD8E-4C31-A1C2-FB2BC3C3CF9B}"/>
              </a:ext>
            </a:extLst>
          </p:cNvPr>
          <p:cNvPicPr>
            <a:picLocks noChangeAspect="1"/>
          </p:cNvPicPr>
          <p:nvPr/>
        </p:nvPicPr>
        <p:blipFill>
          <a:blip r:embed="rId2"/>
          <a:stretch>
            <a:fillRect/>
          </a:stretch>
        </p:blipFill>
        <p:spPr>
          <a:xfrm>
            <a:off x="1692410" y="2409712"/>
            <a:ext cx="8807181" cy="2038576"/>
          </a:xfrm>
          <a:prstGeom prst="rect">
            <a:avLst/>
          </a:prstGeom>
        </p:spPr>
      </p:pic>
    </p:spTree>
    <p:extLst>
      <p:ext uri="{BB962C8B-B14F-4D97-AF65-F5344CB8AC3E}">
        <p14:creationId xmlns:p14="http://schemas.microsoft.com/office/powerpoint/2010/main" val="306802761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1321</TotalTime>
  <Words>6799</Words>
  <Application>Microsoft Office PowerPoint</Application>
  <PresentationFormat>Widescreen</PresentationFormat>
  <Paragraphs>777</Paragraphs>
  <Slides>112</Slides>
  <Notes>77</Notes>
  <HiddenSlides>6</HiddenSlides>
  <MMClips>32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112</vt:i4>
      </vt:variant>
    </vt:vector>
  </HeadingPairs>
  <TitlesOfParts>
    <vt:vector size="117" baseType="lpstr">
      <vt:lpstr>Arial</vt:lpstr>
      <vt:lpstr>Calibri</vt:lpstr>
      <vt:lpstr>Consolas</vt:lpstr>
      <vt:lpstr>Yanone Kaffeesatz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danielmarbach</dc:creator>
  <cp:lastModifiedBy>Daniel Marbach</cp:lastModifiedBy>
  <cp:revision>873</cp:revision>
  <dcterms:created xsi:type="dcterms:W3CDTF">2016-02-22T14:00:45Z</dcterms:created>
  <dcterms:modified xsi:type="dcterms:W3CDTF">2021-03-31T10:26:49Z</dcterms:modified>
</cp:coreProperties>
</file>